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4"/>
  </p:sldMasterIdLst>
  <p:notesMasterIdLst>
    <p:notesMasterId r:id="rId21"/>
  </p:notesMasterIdLst>
  <p:handoutMasterIdLst>
    <p:handoutMasterId r:id="rId22"/>
  </p:handoutMasterIdLst>
  <p:sldIdLst>
    <p:sldId id="288" r:id="rId5"/>
    <p:sldId id="258" r:id="rId6"/>
    <p:sldId id="261" r:id="rId7"/>
    <p:sldId id="276" r:id="rId8"/>
    <p:sldId id="277" r:id="rId9"/>
    <p:sldId id="262" r:id="rId10"/>
    <p:sldId id="280" r:id="rId11"/>
    <p:sldId id="289" r:id="rId12"/>
    <p:sldId id="259" r:id="rId13"/>
    <p:sldId id="286" r:id="rId14"/>
    <p:sldId id="279" r:id="rId15"/>
    <p:sldId id="267" r:id="rId16"/>
    <p:sldId id="271" r:id="rId17"/>
    <p:sldId id="272"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Glas" initials="B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F85F0-C549-B34E-B29F-AD88E7017520}" v="2" dt="2020-10-23T15:03:12.205"/>
    <p1510:client id="{40874378-7206-BA41-AE8C-2F3B8AB20C18}" v="1" dt="2020-10-23T00:36:52.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8"/>
    <p:restoredTop sz="78652"/>
  </p:normalViewPr>
  <p:slideViewPr>
    <p:cSldViewPr snapToGrid="0" snapToObjects="1">
      <p:cViewPr varScale="1">
        <p:scale>
          <a:sx n="91" d="100"/>
          <a:sy n="91" d="100"/>
        </p:scale>
        <p:origin x="1648"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Glas" userId="443e4c16-f4f3-4618-a09e-2a32dc5b863a" providerId="ADAL" clId="{40874378-7206-BA41-AE8C-2F3B8AB20C18}"/>
    <pc:docChg chg="custSel modSld">
      <pc:chgData name="Brian Glas" userId="443e4c16-f4f3-4618-a09e-2a32dc5b863a" providerId="ADAL" clId="{40874378-7206-BA41-AE8C-2F3B8AB20C18}" dt="2020-10-23T00:58:17.545" v="4150" actId="20577"/>
      <pc:docMkLst>
        <pc:docMk/>
      </pc:docMkLst>
      <pc:sldChg chg="modNotesTx">
        <pc:chgData name="Brian Glas" userId="443e4c16-f4f3-4618-a09e-2a32dc5b863a" providerId="ADAL" clId="{40874378-7206-BA41-AE8C-2F3B8AB20C18}" dt="2020-10-22T23:02:58.304" v="1119" actId="20577"/>
        <pc:sldMkLst>
          <pc:docMk/>
          <pc:sldMk cId="0" sldId="258"/>
        </pc:sldMkLst>
      </pc:sldChg>
      <pc:sldChg chg="modNotesTx">
        <pc:chgData name="Brian Glas" userId="443e4c16-f4f3-4618-a09e-2a32dc5b863a" providerId="ADAL" clId="{40874378-7206-BA41-AE8C-2F3B8AB20C18}" dt="2020-10-23T00:36:42.759" v="2668" actId="20577"/>
        <pc:sldMkLst>
          <pc:docMk/>
          <pc:sldMk cId="0" sldId="259"/>
        </pc:sldMkLst>
      </pc:sldChg>
      <pc:sldChg chg="modNotesTx">
        <pc:chgData name="Brian Glas" userId="443e4c16-f4f3-4618-a09e-2a32dc5b863a" providerId="ADAL" clId="{40874378-7206-BA41-AE8C-2F3B8AB20C18}" dt="2020-10-22T23:58:18.237" v="1874" actId="20577"/>
        <pc:sldMkLst>
          <pc:docMk/>
          <pc:sldMk cId="0" sldId="261"/>
        </pc:sldMkLst>
      </pc:sldChg>
      <pc:sldChg chg="modNotesTx">
        <pc:chgData name="Brian Glas" userId="443e4c16-f4f3-4618-a09e-2a32dc5b863a" providerId="ADAL" clId="{40874378-7206-BA41-AE8C-2F3B8AB20C18}" dt="2020-10-22T23:58:49.857" v="1941" actId="20577"/>
        <pc:sldMkLst>
          <pc:docMk/>
          <pc:sldMk cId="0" sldId="262"/>
        </pc:sldMkLst>
      </pc:sldChg>
      <pc:sldChg chg="modNotesTx">
        <pc:chgData name="Brian Glas" userId="443e4c16-f4f3-4618-a09e-2a32dc5b863a" providerId="ADAL" clId="{40874378-7206-BA41-AE8C-2F3B8AB20C18}" dt="2020-10-23T00:54:44.649" v="3445" actId="20577"/>
        <pc:sldMkLst>
          <pc:docMk/>
          <pc:sldMk cId="0" sldId="271"/>
        </pc:sldMkLst>
      </pc:sldChg>
      <pc:sldChg chg="modNotesTx">
        <pc:chgData name="Brian Glas" userId="443e4c16-f4f3-4618-a09e-2a32dc5b863a" providerId="ADAL" clId="{40874378-7206-BA41-AE8C-2F3B8AB20C18}" dt="2020-10-23T00:55:26.969" v="3544" actId="20577"/>
        <pc:sldMkLst>
          <pc:docMk/>
          <pc:sldMk cId="0" sldId="272"/>
        </pc:sldMkLst>
      </pc:sldChg>
      <pc:sldChg chg="modNotesTx">
        <pc:chgData name="Brian Glas" userId="443e4c16-f4f3-4618-a09e-2a32dc5b863a" providerId="ADAL" clId="{40874378-7206-BA41-AE8C-2F3B8AB20C18}" dt="2020-10-23T00:56:00.628" v="3662" actId="20577"/>
        <pc:sldMkLst>
          <pc:docMk/>
          <pc:sldMk cId="0" sldId="273"/>
        </pc:sldMkLst>
      </pc:sldChg>
      <pc:sldChg chg="modNotesTx">
        <pc:chgData name="Brian Glas" userId="443e4c16-f4f3-4618-a09e-2a32dc5b863a" providerId="ADAL" clId="{40874378-7206-BA41-AE8C-2F3B8AB20C18}" dt="2020-10-23T00:58:17.545" v="4150" actId="20577"/>
        <pc:sldMkLst>
          <pc:docMk/>
          <pc:sldMk cId="0" sldId="275"/>
        </pc:sldMkLst>
      </pc:sldChg>
      <pc:sldChg chg="modNotesTx">
        <pc:chgData name="Brian Glas" userId="443e4c16-f4f3-4618-a09e-2a32dc5b863a" providerId="ADAL" clId="{40874378-7206-BA41-AE8C-2F3B8AB20C18}" dt="2020-10-22T23:07:20.274" v="1352" actId="20577"/>
        <pc:sldMkLst>
          <pc:docMk/>
          <pc:sldMk cId="0" sldId="276"/>
        </pc:sldMkLst>
      </pc:sldChg>
      <pc:sldChg chg="modNotesTx">
        <pc:chgData name="Brian Glas" userId="443e4c16-f4f3-4618-a09e-2a32dc5b863a" providerId="ADAL" clId="{40874378-7206-BA41-AE8C-2F3B8AB20C18}" dt="2020-10-22T23:56:58.085" v="1651" actId="20577"/>
        <pc:sldMkLst>
          <pc:docMk/>
          <pc:sldMk cId="0" sldId="277"/>
        </pc:sldMkLst>
      </pc:sldChg>
      <pc:sldChg chg="modNotesTx">
        <pc:chgData name="Brian Glas" userId="443e4c16-f4f3-4618-a09e-2a32dc5b863a" providerId="ADAL" clId="{40874378-7206-BA41-AE8C-2F3B8AB20C18}" dt="2020-10-23T00:52:53.205" v="3221" actId="20577"/>
        <pc:sldMkLst>
          <pc:docMk/>
          <pc:sldMk cId="4251686672" sldId="279"/>
        </pc:sldMkLst>
      </pc:sldChg>
      <pc:sldChg chg="modNotesTx">
        <pc:chgData name="Brian Glas" userId="443e4c16-f4f3-4618-a09e-2a32dc5b863a" providerId="ADAL" clId="{40874378-7206-BA41-AE8C-2F3B8AB20C18}" dt="2020-10-22T23:59:17.946" v="2058" actId="20577"/>
        <pc:sldMkLst>
          <pc:docMk/>
          <pc:sldMk cId="0" sldId="280"/>
        </pc:sldMkLst>
      </pc:sldChg>
      <pc:sldChg chg="modNotesTx">
        <pc:chgData name="Brian Glas" userId="443e4c16-f4f3-4618-a09e-2a32dc5b863a" providerId="ADAL" clId="{40874378-7206-BA41-AE8C-2F3B8AB20C18}" dt="2020-10-23T00:43:43.259" v="3157" actId="20577"/>
        <pc:sldMkLst>
          <pc:docMk/>
          <pc:sldMk cId="1760581060" sldId="286"/>
        </pc:sldMkLst>
      </pc:sldChg>
      <pc:sldChg chg="modNotesTx">
        <pc:chgData name="Brian Glas" userId="443e4c16-f4f3-4618-a09e-2a32dc5b863a" providerId="ADAL" clId="{40874378-7206-BA41-AE8C-2F3B8AB20C18}" dt="2020-10-22T21:58:41.982" v="332" actId="20577"/>
        <pc:sldMkLst>
          <pc:docMk/>
          <pc:sldMk cId="1102156274" sldId="288"/>
        </pc:sldMkLst>
      </pc:sldChg>
      <pc:sldChg chg="modNotesTx">
        <pc:chgData name="Brian Glas" userId="443e4c16-f4f3-4618-a09e-2a32dc5b863a" providerId="ADAL" clId="{40874378-7206-BA41-AE8C-2F3B8AB20C18}" dt="2020-10-23T00:34:08.469" v="2325" actId="20577"/>
        <pc:sldMkLst>
          <pc:docMk/>
          <pc:sldMk cId="747081514" sldId="289"/>
        </pc:sldMkLst>
      </pc:sldChg>
    </pc:docChg>
  </pc:docChgLst>
  <pc:docChgLst>
    <pc:chgData name="Jared Marcotte" userId="493e5594-3715-4d07-a169-b49431568849" providerId="ADAL" clId="{3B3F85F0-C549-B34E-B29F-AD88E7017520}"/>
    <pc:docChg chg="custSel modSld">
      <pc:chgData name="Jared Marcotte" userId="493e5594-3715-4d07-a169-b49431568849" providerId="ADAL" clId="{3B3F85F0-C549-B34E-B29F-AD88E7017520}" dt="2020-10-23T15:53:22.269" v="3" actId="20577"/>
      <pc:docMkLst>
        <pc:docMk/>
      </pc:docMkLst>
      <pc:sldChg chg="modNotesTx">
        <pc:chgData name="Jared Marcotte" userId="493e5594-3715-4d07-a169-b49431568849" providerId="ADAL" clId="{3B3F85F0-C549-B34E-B29F-AD88E7017520}" dt="2020-10-23T01:58:56.425" v="0" actId="33524"/>
        <pc:sldMkLst>
          <pc:docMk/>
          <pc:sldMk cId="0" sldId="261"/>
        </pc:sldMkLst>
      </pc:sldChg>
      <pc:sldChg chg="modNotesTx">
        <pc:chgData name="Jared Marcotte" userId="493e5594-3715-4d07-a169-b49431568849" providerId="ADAL" clId="{3B3F85F0-C549-B34E-B29F-AD88E7017520}" dt="2020-10-23T15:53:22.269" v="3" actId="20577"/>
        <pc:sldMkLst>
          <pc:docMk/>
          <pc:sldMk cId="1760581060"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7F6B08-3180-4146-ABE7-CC60B478C9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Calibri"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28A60A3A-C416-B642-81F0-95641FC8D4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Calibri" charset="0"/>
                <a:ea typeface="ＭＳ Ｐゴシック" charset="-128"/>
              </a:defRPr>
            </a:lvl1pPr>
          </a:lstStyle>
          <a:p>
            <a:pPr>
              <a:defRPr/>
            </a:pPr>
            <a:fld id="{2F48E38A-90AC-0242-9DF4-BCD9781DE340}" type="datetimeFigureOut">
              <a:rPr lang="en-US"/>
              <a:pPr>
                <a:defRPr/>
              </a:pPr>
              <a:t>10/22/20</a:t>
            </a:fld>
            <a:endParaRPr lang="en-US"/>
          </a:p>
        </p:txBody>
      </p:sp>
      <p:sp>
        <p:nvSpPr>
          <p:cNvPr id="4" name="Footer Placeholder 3">
            <a:extLst>
              <a:ext uri="{FF2B5EF4-FFF2-40B4-BE49-F238E27FC236}">
                <a16:creationId xmlns:a16="http://schemas.microsoft.com/office/drawing/2014/main" id="{A4B4FC47-5719-584B-8F09-7B7E3394E5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Calibri"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ABC6ED48-FE28-7C4B-A58B-B98EAED43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atin typeface="Calibri" charset="0"/>
                <a:ea typeface="ＭＳ Ｐゴシック" charset="-128"/>
              </a:defRPr>
            </a:lvl1pPr>
          </a:lstStyle>
          <a:p>
            <a:pPr>
              <a:defRPr/>
            </a:pPr>
            <a:fld id="{5E731D8B-9DD5-354D-9A18-1706DD1EB57C}"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60C82A-0261-8843-8F92-552656D6284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A37682FC-BB81-9B44-A8BA-E3EB3916A49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BC502DB6-AAF5-044A-A3B6-1C7B86AE5BB6}" type="datetimeFigureOut">
              <a:rPr lang="en-US" altLang="x-none"/>
              <a:pPr>
                <a:defRPr/>
              </a:pPr>
              <a:t>10/22/20</a:t>
            </a:fld>
            <a:endParaRPr lang="en-US" altLang="x-none"/>
          </a:p>
        </p:txBody>
      </p:sp>
      <p:sp>
        <p:nvSpPr>
          <p:cNvPr id="4" name="Slide Image Placeholder 3">
            <a:extLst>
              <a:ext uri="{FF2B5EF4-FFF2-40B4-BE49-F238E27FC236}">
                <a16:creationId xmlns:a16="http://schemas.microsoft.com/office/drawing/2014/main" id="{B018D1E9-6425-2C49-9144-5AD7D8451E6E}"/>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15507A7-1FE3-8B4A-837D-BBFCD00A8AF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85968F0-B374-9C4E-BC1A-11528A444FC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F779404A-59A5-4343-8666-349BB43C5EF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D0147DFC-417A-9047-A000-667EAABC83B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output that is presented to vendors participating in the RABET-V process.</a:t>
            </a:r>
          </a:p>
          <a:p>
            <a:endParaRPr lang="en-US" dirty="0"/>
          </a:p>
          <a:p>
            <a:r>
              <a:rPr lang="en-US" dirty="0"/>
              <a:t>The goal is not only to assess and score the software assurance processes, but to help contribute to the improvement of these processes which should result in more secure software in the future.</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a:t>
            </a:fld>
            <a:endParaRPr lang="en-US" altLang="x-none"/>
          </a:p>
        </p:txBody>
      </p:sp>
    </p:spTree>
    <p:extLst>
      <p:ext uri="{BB962C8B-B14F-4D97-AF65-F5344CB8AC3E}">
        <p14:creationId xmlns:p14="http://schemas.microsoft.com/office/powerpoint/2010/main" val="403746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 are broken into two Phases.</a:t>
            </a:r>
          </a:p>
          <a:p>
            <a:endParaRPr lang="en-US" dirty="0"/>
          </a:p>
          <a:p>
            <a:r>
              <a:rPr lang="en-US" dirty="0"/>
              <a:t>These phases are not time bound as each organization had different resources and priorities.</a:t>
            </a:r>
          </a:p>
          <a:p>
            <a:endParaRPr lang="en-US" dirty="0"/>
          </a:p>
          <a:p>
            <a:r>
              <a:rPr lang="en-US" dirty="0"/>
              <a:t>We go into a little more detail in Phase I as it is the first round, the second phase is lighter as much will likely change before then.</a:t>
            </a:r>
          </a:p>
          <a:p>
            <a:endParaRPr lang="en-US" dirty="0"/>
          </a:p>
          <a:p>
            <a:r>
              <a:rPr lang="en-US" dirty="0"/>
              <a:t>This is a high-level summary, there are typically a slide or two dedicated to providing more information about each of the recommendations.</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10</a:t>
            </a:fld>
            <a:endParaRPr lang="en-US" altLang="x-none"/>
          </a:p>
        </p:txBody>
      </p:sp>
    </p:spTree>
    <p:extLst>
      <p:ext uri="{BB962C8B-B14F-4D97-AF65-F5344CB8AC3E}">
        <p14:creationId xmlns:p14="http://schemas.microsoft.com/office/powerpoint/2010/main" val="184292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guidance related to Policy and Standards</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11</a:t>
            </a:fld>
            <a:endParaRPr lang="en-US" altLang="x-none"/>
          </a:p>
        </p:txBody>
      </p:sp>
    </p:spTree>
    <p:extLst>
      <p:ext uri="{BB962C8B-B14F-4D97-AF65-F5344CB8AC3E}">
        <p14:creationId xmlns:p14="http://schemas.microsoft.com/office/powerpoint/2010/main" val="205327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12</a:t>
            </a:fld>
            <a:endParaRPr lang="en-US" altLang="x-none"/>
          </a:p>
        </p:txBody>
      </p:sp>
    </p:spTree>
    <p:extLst>
      <p:ext uri="{BB962C8B-B14F-4D97-AF65-F5344CB8AC3E}">
        <p14:creationId xmlns:p14="http://schemas.microsoft.com/office/powerpoint/2010/main" val="46885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there are 5-7 recommended initiatives in Phase I.</a:t>
            </a:r>
          </a:p>
          <a:p>
            <a:endParaRPr lang="en-US" dirty="0"/>
          </a:p>
          <a:p>
            <a:r>
              <a:rPr lang="en-US" dirty="0"/>
              <a:t>The SAMM roadmap allows us to project the changes to answers for related questions and predict the scoring improvements.</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13</a:t>
            </a:fld>
            <a:endParaRPr lang="en-US" altLang="x-none"/>
          </a:p>
        </p:txBody>
      </p:sp>
    </p:spTree>
    <p:extLst>
      <p:ext uri="{BB962C8B-B14F-4D97-AF65-F5344CB8AC3E}">
        <p14:creationId xmlns:p14="http://schemas.microsoft.com/office/powerpoint/2010/main" val="2226474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 II recommendations are lighter weight as they are further into the future</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14</a:t>
            </a:fld>
            <a:endParaRPr lang="en-US" altLang="x-none"/>
          </a:p>
        </p:txBody>
      </p:sp>
    </p:spTree>
    <p:extLst>
      <p:ext uri="{BB962C8B-B14F-4D97-AF65-F5344CB8AC3E}">
        <p14:creationId xmlns:p14="http://schemas.microsoft.com/office/powerpoint/2010/main" val="2138822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projected score improvements include continued work from Phase I along with updates from Phase II.</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15</a:t>
            </a:fld>
            <a:endParaRPr lang="en-US" altLang="x-none"/>
          </a:p>
        </p:txBody>
      </p:sp>
    </p:spTree>
    <p:extLst>
      <p:ext uri="{BB962C8B-B14F-4D97-AF65-F5344CB8AC3E}">
        <p14:creationId xmlns:p14="http://schemas.microsoft.com/office/powerpoint/2010/main" val="192006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summary of the overall scoring.</a:t>
            </a:r>
          </a:p>
          <a:p>
            <a:endParaRPr lang="en-US" dirty="0"/>
          </a:p>
          <a:p>
            <a:r>
              <a:rPr lang="en-US" dirty="0"/>
              <a:t>We are in the process of analyzing the results of the two pilot process assessments along with the scoring from architecture assessments and claims verification to see what we can determine for correlations and how we can tune the process to help ensure a high level of software assurance overall without making the process to heavy and costly.</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16</a:t>
            </a:fld>
            <a:endParaRPr lang="en-US" altLang="x-none"/>
          </a:p>
        </p:txBody>
      </p:sp>
    </p:spTree>
    <p:extLst>
      <p:ext uri="{BB962C8B-B14F-4D97-AF65-F5344CB8AC3E}">
        <p14:creationId xmlns:p14="http://schemas.microsoft.com/office/powerpoint/2010/main" val="335129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Executive summary.</a:t>
            </a:r>
          </a:p>
          <a:p>
            <a:endParaRPr lang="en-US" dirty="0"/>
          </a:p>
          <a:p>
            <a:r>
              <a:rPr lang="en-US" dirty="0"/>
              <a:t>High level description of the overall score as determined from interviews and document reviews.</a:t>
            </a:r>
          </a:p>
          <a:p>
            <a:endParaRPr lang="en-US" dirty="0"/>
          </a:p>
          <a:p>
            <a:r>
              <a:rPr lang="en-US" dirty="0"/>
              <a:t>The initial score ranges are currently based on many years of experience in conducting SAMM assessments.</a:t>
            </a:r>
          </a:p>
          <a:p>
            <a:endParaRPr lang="en-US" dirty="0"/>
          </a:p>
          <a:p>
            <a:r>
              <a:rPr lang="en-US" dirty="0"/>
              <a:t>There is currently a SAMM Benchmarking project underway that will help build a knowledge base of organizational scores that can be used in the future. </a:t>
            </a:r>
          </a:p>
          <a:p>
            <a:endParaRPr lang="en-US" dirty="0"/>
          </a:p>
          <a:p>
            <a:r>
              <a:rPr lang="en-US" dirty="0"/>
              <a:t>The hope is that the RABET-V process can also help contribute to the Benchmark project itself.</a:t>
            </a:r>
          </a:p>
          <a:p>
            <a:endParaRPr lang="en-US" dirty="0"/>
          </a:p>
          <a:p>
            <a:r>
              <a:rPr lang="en-US" dirty="0"/>
              <a:t>The slide shows a spider diagram of the current state, along with projected scored based on changes in answers from completing recommended activities.</a:t>
            </a:r>
          </a:p>
          <a:p>
            <a:endParaRPr lang="en-US" dirty="0"/>
          </a:p>
          <a:p>
            <a:r>
              <a:rPr lang="en-US" dirty="0"/>
              <a:t>There are a couple high level observations as well.</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2</a:t>
            </a:fld>
            <a:endParaRPr lang="en-US" altLang="x-none"/>
          </a:p>
        </p:txBody>
      </p:sp>
    </p:spTree>
    <p:extLst>
      <p:ext uri="{BB962C8B-B14F-4D97-AF65-F5344CB8AC3E}">
        <p14:creationId xmlns:p14="http://schemas.microsoft.com/office/powerpoint/2010/main" val="227708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E17FC9BB-C8FE-FA41-8D7C-4A1EBA12BBD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2F9FDCF4-4D6B-7E4B-85FE-EDBF06806A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This slide describes the process at a high level for people that may not have been part of it.</a:t>
            </a:r>
          </a:p>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Uses the SAMM framework but does it as a dialog to understand how things are done for software.</a:t>
            </a:r>
          </a:p>
        </p:txBody>
      </p:sp>
      <p:sp>
        <p:nvSpPr>
          <p:cNvPr id="9219" name="Slide Number Placeholder 3">
            <a:extLst>
              <a:ext uri="{FF2B5EF4-FFF2-40B4-BE49-F238E27FC236}">
                <a16:creationId xmlns:a16="http://schemas.microsoft.com/office/drawing/2014/main" id="{F311CB84-916E-4C4E-ACB4-58B2CF175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E2F2AE9-FC29-5E4E-B757-153639DAB2DD}" type="slidenum">
              <a:rPr lang="en-US" altLang="en-US" smtClean="0"/>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EBD01CA0-74ED-F641-8167-4EFA1DD8695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a:extLst>
              <a:ext uri="{FF2B5EF4-FFF2-40B4-BE49-F238E27FC236}">
                <a16:creationId xmlns:a16="http://schemas.microsoft.com/office/drawing/2014/main" id="{7A9B2108-1356-2644-ABA1-ACA6784AA2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Basic description of the Software Assurance Maturity Model (SAMM) that is the basis of the process assessment.</a:t>
            </a:r>
          </a:p>
        </p:txBody>
      </p:sp>
      <p:sp>
        <p:nvSpPr>
          <p:cNvPr id="11267" name="Slide Number Placeholder 3">
            <a:extLst>
              <a:ext uri="{FF2B5EF4-FFF2-40B4-BE49-F238E27FC236}">
                <a16:creationId xmlns:a16="http://schemas.microsoft.com/office/drawing/2014/main" id="{10B5E0D4-7A17-EF4C-BB12-D7C72520F2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B58FA94-3400-E44A-ADA0-5D25F3C891C9}" type="slidenum">
              <a:rPr lang="en-US" altLang="en-US" smtClean="0"/>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D27A0E0D-1FFE-E944-926A-92CB42C127D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a:extLst>
              <a:ext uri="{FF2B5EF4-FFF2-40B4-BE49-F238E27FC236}">
                <a16:creationId xmlns:a16="http://schemas.microsoft.com/office/drawing/2014/main" id="{81A930C9-35F2-DF46-A2C4-9C5A45BB76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Breakdown of why SAMM covers the full software assurance lifecycle.</a:t>
            </a:r>
          </a:p>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It’s not just about secure coding, it’s everything else from a strategic plan, to education, architectures and design, OSS management, CI/CD, testing, infrastructure, incident response, and so on.</a:t>
            </a:r>
          </a:p>
        </p:txBody>
      </p:sp>
      <p:sp>
        <p:nvSpPr>
          <p:cNvPr id="13315" name="Slide Number Placeholder 3">
            <a:extLst>
              <a:ext uri="{FF2B5EF4-FFF2-40B4-BE49-F238E27FC236}">
                <a16:creationId xmlns:a16="http://schemas.microsoft.com/office/drawing/2014/main" id="{08A83503-E93E-1E46-93CB-7EDBA2ED83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915EF8C-6FCF-0147-861D-0760EAA186A0}" type="slidenum">
              <a:rPr lang="en-US" altLang="en-US" smtClean="0"/>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points condensed from the several interviews to provide a high-level summary.</a:t>
            </a:r>
          </a:p>
          <a:p>
            <a:endParaRPr lang="en-US" dirty="0"/>
          </a:p>
          <a:p>
            <a:r>
              <a:rPr lang="en-US" dirty="0"/>
              <a:t>Generally the neutral and positive items that are found.</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6</a:t>
            </a:fld>
            <a:endParaRPr lang="en-US" altLang="x-none"/>
          </a:p>
        </p:txBody>
      </p:sp>
    </p:spTree>
    <p:extLst>
      <p:ext uri="{BB962C8B-B14F-4D97-AF65-F5344CB8AC3E}">
        <p14:creationId xmlns:p14="http://schemas.microsoft.com/office/powerpoint/2010/main" val="10726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challenges are usually focused on the areas that need focus, attention, improvements.</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7</a:t>
            </a:fld>
            <a:endParaRPr lang="en-US" altLang="x-none"/>
          </a:p>
        </p:txBody>
      </p:sp>
    </p:spTree>
    <p:extLst>
      <p:ext uri="{BB962C8B-B14F-4D97-AF65-F5344CB8AC3E}">
        <p14:creationId xmlns:p14="http://schemas.microsoft.com/office/powerpoint/2010/main" val="4095387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artifacts that are requested as part of the process assessment.</a:t>
            </a:r>
          </a:p>
          <a:p>
            <a:endParaRPr lang="en-US" dirty="0"/>
          </a:p>
          <a:p>
            <a:r>
              <a:rPr lang="en-US" dirty="0"/>
              <a:t>These artifacts will help us understand the quality of the output of these activities and we believe contribute to being able to help refine testing later in the process.</a:t>
            </a:r>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8</a:t>
            </a:fld>
            <a:endParaRPr lang="en-US" altLang="x-none"/>
          </a:p>
        </p:txBody>
      </p:sp>
    </p:spTree>
    <p:extLst>
      <p:ext uri="{BB962C8B-B14F-4D97-AF65-F5344CB8AC3E}">
        <p14:creationId xmlns:p14="http://schemas.microsoft.com/office/powerpoint/2010/main" val="160882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 summary of the results from the interviews and documentation review.</a:t>
            </a:r>
          </a:p>
          <a:p>
            <a:endParaRPr lang="en-US" dirty="0"/>
          </a:p>
          <a:p>
            <a:r>
              <a:rPr lang="en-US" dirty="0"/>
              <a:t>Shows what areas are contributing to the scores and which one has clear gaps.</a:t>
            </a:r>
          </a:p>
          <a:p>
            <a:endParaRPr lang="en-US" dirty="0"/>
          </a:p>
          <a:p>
            <a:r>
              <a:rPr lang="en-US" dirty="0"/>
              <a:t>The Human Factors is added to SAMM to help address Usability and Accessibility (which is why we refer to it as SAMM+)</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D0147DFC-417A-9047-A000-667EAABC83B7}" type="slidenum">
              <a:rPr lang="en-US" altLang="x-none" smtClean="0"/>
              <a:pPr>
                <a:defRPr/>
              </a:pPr>
              <a:t>9</a:t>
            </a:fld>
            <a:endParaRPr lang="en-US" altLang="x-none"/>
          </a:p>
        </p:txBody>
      </p:sp>
    </p:spTree>
    <p:extLst>
      <p:ext uri="{BB962C8B-B14F-4D97-AF65-F5344CB8AC3E}">
        <p14:creationId xmlns:p14="http://schemas.microsoft.com/office/powerpoint/2010/main" val="3132456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C9A5D68-FACA-0640-8A52-1E000C2FAF6F}" type="datetime1">
              <a:rPr lang="en-US" smtClean="0"/>
              <a:t>10/22/20</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pPr>
              <a:defRPr/>
            </a:pPr>
            <a:fld id="{65C5A930-3C83-754D-AB15-F5B72F187C6B}" type="slidenum">
              <a:rPr lang="en-US" altLang="x-none" smtClean="0"/>
              <a:pPr>
                <a:defRPr/>
              </a:pPr>
              <a:t>‹#›</a:t>
            </a:fld>
            <a:endParaRPr lang="en-US" altLang="x-none"/>
          </a:p>
        </p:txBody>
      </p:sp>
    </p:spTree>
    <p:extLst>
      <p:ext uri="{BB962C8B-B14F-4D97-AF65-F5344CB8AC3E}">
        <p14:creationId xmlns:p14="http://schemas.microsoft.com/office/powerpoint/2010/main" val="245628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2F7DC-3F60-2D40-9AB2-5033CB0CE7F6}" type="datetime1">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167695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AA88B9-2DF2-A042-8745-CB78AFDDA3F4}" type="datetime1">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104926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EF3A2C0-40A0-B14A-B9E4-3E8746207C0F}" type="datetime1">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612476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254E46-3663-8645-9EAB-65A86445CC87}" type="datetime1">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531857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C89209-650A-CF45-A1E1-8FB18E7FC9A0}" type="datetime1">
              <a:rPr lang="en-US" smtClean="0"/>
              <a:t>10/22/20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3177691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DFABA79-FBA3-2141-A534-8719863288AB}" type="datetime1">
              <a:rPr lang="en-US" smtClean="0"/>
              <a:t>10/22/20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330454018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025E41-73CB-8E40-A26F-7C7AE8B9AC7E}" type="datetime1">
              <a:rPr lang="en-US" smtClean="0"/>
              <a:t>10/22/20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57277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3FDEAD-E0F5-8149-9610-6B633D667F09}" type="datetime1">
              <a:rPr lang="en-US" smtClean="0"/>
              <a:t>10/22/20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2433429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 Dark">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2">
                    <a:lumMod val="50000"/>
                    <a:lumOff val="50000"/>
                  </a:schemeClr>
                </a:solidFill>
              </a:defRPr>
            </a:lvl1pPr>
          </a:lstStyle>
          <a:p>
            <a:pPr>
              <a:defRPr/>
            </a:pPr>
            <a:fld id="{0EBE24E5-B60C-5648-A35E-B1321FFD244E}" type="slidenum">
              <a:rPr lang="en-US" altLang="x-none" smtClean="0"/>
              <a:pPr>
                <a:defRPr/>
              </a:pPr>
              <a:t>‹#›</a:t>
            </a:fld>
            <a:endParaRPr lang="en-US" altLang="x-none"/>
          </a:p>
        </p:txBody>
      </p:sp>
      <p:sp>
        <p:nvSpPr>
          <p:cNvPr id="7" name="Title 6"/>
          <p:cNvSpPr>
            <a:spLocks noGrp="1"/>
          </p:cNvSpPr>
          <p:nvPr>
            <p:ph type="title"/>
          </p:nvPr>
        </p:nvSpPr>
        <p:spPr/>
        <p:txBody>
          <a:bodyPr/>
          <a:lstStyle/>
          <a:p>
            <a:r>
              <a:rPr lang="en-US"/>
              <a:t>Click to edit Master title style</a:t>
            </a:r>
          </a:p>
        </p:txBody>
      </p:sp>
      <p:sp>
        <p:nvSpPr>
          <p:cNvPr id="8" name="Content Placeholder 10"/>
          <p:cNvSpPr>
            <a:spLocks noGrp="1"/>
          </p:cNvSpPr>
          <p:nvPr>
            <p:ph sz="quarter" idx="13"/>
          </p:nvPr>
        </p:nvSpPr>
        <p:spPr>
          <a:xfrm>
            <a:off x="609600" y="1143000"/>
            <a:ext cx="10972800" cy="5029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233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Title 20"/>
          <p:cNvSpPr>
            <a:spLocks noGrp="1"/>
          </p:cNvSpPr>
          <p:nvPr>
            <p:ph type="ctrTitle"/>
          </p:nvPr>
        </p:nvSpPr>
        <p:spPr>
          <a:xfrm>
            <a:off x="914400" y="2130427"/>
            <a:ext cx="10363200" cy="1470025"/>
          </a:xfrm>
          <a:prstGeom prst="rect">
            <a:avLst/>
          </a:prstGeom>
        </p:spPr>
        <p:txBody>
          <a:bodyPr/>
          <a:lstStyle/>
          <a:p>
            <a:r>
              <a:rPr lang="en-US"/>
              <a:t>Click to edit Master title style</a:t>
            </a:r>
            <a:endParaRPr lang="en-US" dirty="0"/>
          </a:p>
        </p:txBody>
      </p:sp>
      <p:sp>
        <p:nvSpPr>
          <p:cNvPr id="8" name="Subtitle 21"/>
          <p:cNvSpPr>
            <a:spLocks noGrp="1"/>
          </p:cNvSpPr>
          <p:nvPr>
            <p:ph type="subTitle" idx="1"/>
          </p:nvPr>
        </p:nvSpPr>
        <p:spPr>
          <a:xfrm>
            <a:off x="1828800" y="3912842"/>
            <a:ext cx="8534400" cy="1175710"/>
          </a:xfrm>
          <a:prstGeom prst="rect">
            <a:avLst/>
          </a:prstGeom>
        </p:spPr>
        <p:txBody>
          <a:bodyPr/>
          <a:lstStyle>
            <a:lvl1pPr marL="0" indent="0" algn="ctr">
              <a:buNone/>
              <a:defRPr/>
            </a:lvl1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1D1D1C62-0846-DE41-9336-71D7FF5632EB}"/>
              </a:ext>
            </a:extLst>
          </p:cNvPr>
          <p:cNvSpPr>
            <a:spLocks noGrp="1"/>
          </p:cNvSpPr>
          <p:nvPr>
            <p:ph type="sldNum" sz="quarter" idx="10"/>
          </p:nvPr>
        </p:nvSpPr>
        <p:spPr/>
        <p:txBody>
          <a:bodyPr/>
          <a:lstStyle>
            <a:lvl1pPr>
              <a:defRPr/>
            </a:lvl1pPr>
          </a:lstStyle>
          <a:p>
            <a:pPr>
              <a:defRPr/>
            </a:pPr>
            <a:fld id="{65C5A930-3C83-754D-AB15-F5B72F187C6B}" type="slidenum">
              <a:rPr lang="en-US" altLang="x-none"/>
              <a:pPr>
                <a:defRPr/>
              </a:pPr>
              <a:t>‹#›</a:t>
            </a:fld>
            <a:endParaRPr lang="en-US" altLang="x-none"/>
          </a:p>
        </p:txBody>
      </p:sp>
    </p:spTree>
    <p:extLst>
      <p:ext uri="{BB962C8B-B14F-4D97-AF65-F5344CB8AC3E}">
        <p14:creationId xmlns:p14="http://schemas.microsoft.com/office/powerpoint/2010/main" val="4203448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58AC7-23F1-4441-BD80-140FFA0F7ADA}" type="datetime1">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74309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89C51-A358-DE4B-8336-884F78B84A68}" type="datetime1">
              <a:rPr lang="en-US" smtClean="0"/>
              <a:t>10/22/20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149569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2B4911-686B-4E45-8D28-363FB15AD0CB}" type="datetime1">
              <a:rPr lang="en-US" smtClean="0"/>
              <a:t>10/22/20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53220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03F60-C04E-C04E-BF04-DA5152214DB8}" type="datetime1">
              <a:rPr lang="en-US" smtClean="0"/>
              <a:t>10/22/20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387376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113020-B812-9D4B-96DF-FA21DCAF038D}" type="datetime1">
              <a:rPr lang="en-US" smtClean="0"/>
              <a:t>10/22/20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3207224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4312D-1204-B147-B61C-15FADCF5EC94}" type="datetime1">
              <a:rPr lang="en-US" smtClean="0"/>
              <a:t>10/22/20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362451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B7B46F-180D-484B-8AD7-A747D2D0B7CD}" type="datetime1">
              <a:rPr lang="en-US" smtClean="0"/>
              <a:t>10/22/20</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1701343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DD08E3-C9FC-504B-B73A-40A8E2993864}" type="datetime1">
              <a:rPr lang="en-US" smtClean="0"/>
              <a:t>10/22/20</a:t>
            </a:fld>
            <a:endParaRPr lang="en-US"/>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260114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1">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DDFABA79-FBA3-2141-A534-8719863288AB}" type="datetime1">
              <a:rPr lang="en-US" smtClean="0"/>
              <a:t>10/22/20</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pPr>
              <a:defRPr/>
            </a:pPr>
            <a:fld id="{0EBE24E5-B60C-5648-A35E-B1321FFD244E}" type="slidenum">
              <a:rPr lang="en-US" altLang="x-none" smtClean="0"/>
              <a:pPr>
                <a:defRPr/>
              </a:pPr>
              <a:t>‹#›</a:t>
            </a:fld>
            <a:endParaRPr lang="en-US" altLang="x-none"/>
          </a:p>
        </p:txBody>
      </p:sp>
    </p:spTree>
    <p:extLst>
      <p:ext uri="{BB962C8B-B14F-4D97-AF65-F5344CB8AC3E}">
        <p14:creationId xmlns:p14="http://schemas.microsoft.com/office/powerpoint/2010/main" val="1166029103"/>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3664"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books.google.com/books?id=yJ8SS4alThwC"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owaspsamm.org/"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A52D-1B87-5F42-9900-BAA57D460E8C}"/>
              </a:ext>
            </a:extLst>
          </p:cNvPr>
          <p:cNvSpPr>
            <a:spLocks noGrp="1"/>
          </p:cNvSpPr>
          <p:nvPr>
            <p:ph type="ctrTitle"/>
          </p:nvPr>
        </p:nvSpPr>
        <p:spPr/>
        <p:txBody>
          <a:bodyPr/>
          <a:lstStyle/>
          <a:p>
            <a:r>
              <a:rPr lang="en-US" dirty="0"/>
              <a:t>Process Assessment Report</a:t>
            </a:r>
          </a:p>
        </p:txBody>
      </p:sp>
      <p:sp>
        <p:nvSpPr>
          <p:cNvPr id="3" name="Subtitle 2">
            <a:extLst>
              <a:ext uri="{FF2B5EF4-FFF2-40B4-BE49-F238E27FC236}">
                <a16:creationId xmlns:a16="http://schemas.microsoft.com/office/drawing/2014/main" id="{F3616680-1D0C-BD44-A42D-944447E24BE4}"/>
              </a:ext>
            </a:extLst>
          </p:cNvPr>
          <p:cNvSpPr>
            <a:spLocks noGrp="1"/>
          </p:cNvSpPr>
          <p:nvPr>
            <p:ph type="subTitle" idx="1"/>
          </p:nvPr>
        </p:nvSpPr>
        <p:spPr>
          <a:xfrm>
            <a:off x="1154955" y="4777380"/>
            <a:ext cx="8825658" cy="1129150"/>
          </a:xfrm>
        </p:spPr>
        <p:txBody>
          <a:bodyPr>
            <a:normAutofit lnSpcReduction="10000"/>
          </a:bodyPr>
          <a:lstStyle/>
          <a:p>
            <a:r>
              <a:rPr lang="en-US" dirty="0">
                <a:solidFill>
                  <a:schemeClr val="bg1"/>
                </a:solidFill>
              </a:rPr>
              <a:t>CIS RABET-V Pilot</a:t>
            </a:r>
          </a:p>
          <a:p>
            <a:r>
              <a:rPr lang="en-US" dirty="0">
                <a:solidFill>
                  <a:schemeClr val="bg1"/>
                </a:solidFill>
              </a:rPr>
              <a:t>Acme Non-voting Tech</a:t>
            </a:r>
          </a:p>
          <a:p>
            <a:pPr algn="r"/>
            <a:r>
              <a:rPr lang="en-US" dirty="0">
                <a:solidFill>
                  <a:schemeClr val="bg1"/>
                </a:solidFill>
              </a:rPr>
              <a:t>SAMPLE</a:t>
            </a:r>
          </a:p>
        </p:txBody>
      </p:sp>
    </p:spTree>
    <p:extLst>
      <p:ext uri="{BB962C8B-B14F-4D97-AF65-F5344CB8AC3E}">
        <p14:creationId xmlns:p14="http://schemas.microsoft.com/office/powerpoint/2010/main" val="110215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8529C92-1416-5F49-B027-CB2C24076234}"/>
              </a:ext>
            </a:extLst>
          </p:cNvPr>
          <p:cNvSpPr>
            <a:spLocks noGrp="1"/>
          </p:cNvSpPr>
          <p:nvPr>
            <p:ph type="sldNum" sz="quarter" idx="12"/>
          </p:nvPr>
        </p:nvSpPr>
        <p:spPr/>
        <p:txBody>
          <a:bodyPr/>
          <a:lstStyle/>
          <a:p>
            <a:pPr>
              <a:defRPr/>
            </a:pPr>
            <a:fld id="{0EBE24E5-B60C-5648-A35E-B1321FFD244E}" type="slidenum">
              <a:rPr lang="en-US" altLang="x-none" smtClean="0"/>
              <a:pPr>
                <a:defRPr/>
              </a:pPr>
              <a:t>10</a:t>
            </a:fld>
            <a:endParaRPr lang="en-US" altLang="x-none"/>
          </a:p>
        </p:txBody>
      </p:sp>
      <p:sp>
        <p:nvSpPr>
          <p:cNvPr id="2" name="Title 1">
            <a:extLst>
              <a:ext uri="{FF2B5EF4-FFF2-40B4-BE49-F238E27FC236}">
                <a16:creationId xmlns:a16="http://schemas.microsoft.com/office/drawing/2014/main" id="{323DF369-FBF4-C844-B526-29BF86A466B7}"/>
              </a:ext>
            </a:extLst>
          </p:cNvPr>
          <p:cNvSpPr>
            <a:spLocks noGrp="1"/>
          </p:cNvSpPr>
          <p:nvPr>
            <p:ph type="title"/>
          </p:nvPr>
        </p:nvSpPr>
        <p:spPr/>
        <p:txBody>
          <a:bodyPr>
            <a:normAutofit/>
          </a:bodyPr>
          <a:lstStyle/>
          <a:p>
            <a:pPr>
              <a:defRPr/>
            </a:pPr>
            <a:r>
              <a:rPr lang="en-US" sz="4000" dirty="0"/>
              <a:t>Recommendations Phase I</a:t>
            </a:r>
          </a:p>
        </p:txBody>
      </p:sp>
      <p:sp>
        <p:nvSpPr>
          <p:cNvPr id="3" name="Content Placeholder 2">
            <a:extLst>
              <a:ext uri="{FF2B5EF4-FFF2-40B4-BE49-F238E27FC236}">
                <a16:creationId xmlns:a16="http://schemas.microsoft.com/office/drawing/2014/main" id="{6A8AD105-7603-C241-BB3E-E326BC42FD2E}"/>
              </a:ext>
            </a:extLst>
          </p:cNvPr>
          <p:cNvSpPr>
            <a:spLocks noGrp="1"/>
          </p:cNvSpPr>
          <p:nvPr>
            <p:ph sz="quarter" idx="13"/>
          </p:nvPr>
        </p:nvSpPr>
        <p:spPr>
          <a:xfrm>
            <a:off x="459872" y="2297816"/>
            <a:ext cx="6864299" cy="4432119"/>
          </a:xfrm>
        </p:spPr>
        <p:txBody>
          <a:bodyPr>
            <a:normAutofit/>
          </a:bodyPr>
          <a:lstStyle/>
          <a:p>
            <a:pPr eaLnBrk="1" hangingPunct="1">
              <a:buFont typeface="Arial" charset="0"/>
              <a:buChar char="•"/>
              <a:defRPr/>
            </a:pPr>
            <a:r>
              <a:rPr lang="en-US" sz="2000" dirty="0">
                <a:solidFill>
                  <a:schemeClr val="tx1">
                    <a:lumMod val="85000"/>
                    <a:lumOff val="15000"/>
                  </a:schemeClr>
                </a:solidFill>
              </a:rPr>
              <a:t>Document Policy and Standards</a:t>
            </a:r>
          </a:p>
          <a:p>
            <a:pPr lvl="1">
              <a:spcAft>
                <a:spcPts val="600"/>
              </a:spcAft>
              <a:buFont typeface="Arial" charset="0"/>
              <a:buChar char="–"/>
              <a:defRPr/>
            </a:pPr>
            <a:r>
              <a:rPr lang="en-US" dirty="0">
                <a:solidFill>
                  <a:schemeClr val="tx1">
                    <a:lumMod val="85000"/>
                    <a:lumOff val="15000"/>
                  </a:schemeClr>
                </a:solidFill>
              </a:rPr>
              <a:t>High-level policies and standards to ensure a common understanding and secure baseline. </a:t>
            </a:r>
            <a:endParaRPr lang="en" sz="2000" dirty="0">
              <a:solidFill>
                <a:schemeClr val="tx1">
                  <a:lumMod val="85000"/>
                  <a:lumOff val="15000"/>
                </a:schemeClr>
              </a:solidFill>
            </a:endParaRPr>
          </a:p>
          <a:p>
            <a:pPr eaLnBrk="1" hangingPunct="1">
              <a:buFont typeface="Arial" charset="0"/>
              <a:buChar char="•"/>
              <a:defRPr/>
            </a:pPr>
            <a:r>
              <a:rPr lang="en-US" sz="2000" dirty="0">
                <a:solidFill>
                  <a:schemeClr val="tx1">
                    <a:lumMod val="85000"/>
                    <a:lumOff val="15000"/>
                  </a:schemeClr>
                </a:solidFill>
              </a:rPr>
              <a:t>Application Risk Categorization w/ Data Classification</a:t>
            </a:r>
          </a:p>
          <a:p>
            <a:pPr lvl="1">
              <a:spcAft>
                <a:spcPts val="600"/>
              </a:spcAft>
              <a:buFont typeface="Arial" charset="0"/>
              <a:buChar char="–"/>
              <a:defRPr/>
            </a:pPr>
            <a:r>
              <a:rPr lang="en-US" dirty="0">
                <a:solidFill>
                  <a:schemeClr val="tx1">
                    <a:lumMod val="85000"/>
                    <a:lumOff val="15000"/>
                  </a:schemeClr>
                </a:solidFill>
              </a:rPr>
              <a:t>Understand how much effort should be undertaken for each application/system to efficiently manage risk and ensure data is protected. </a:t>
            </a:r>
            <a:endParaRPr lang="en" sz="2000" dirty="0">
              <a:solidFill>
                <a:schemeClr val="tx1">
                  <a:lumMod val="85000"/>
                  <a:lumOff val="15000"/>
                </a:schemeClr>
              </a:solidFill>
            </a:endParaRPr>
          </a:p>
          <a:p>
            <a:pPr>
              <a:buFont typeface="Arial"/>
              <a:buChar char="•"/>
              <a:defRPr/>
            </a:pPr>
            <a:r>
              <a:rPr lang="en-US" sz="2000" dirty="0">
                <a:solidFill>
                  <a:schemeClr val="tx1">
                    <a:lumMod val="85000"/>
                    <a:lumOff val="15000"/>
                  </a:schemeClr>
                </a:solidFill>
              </a:rPr>
              <a:t>…</a:t>
            </a:r>
            <a:endParaRPr lang="en-US" sz="1600" dirty="0">
              <a:solidFill>
                <a:schemeClr val="tx1">
                  <a:lumMod val="85000"/>
                  <a:lumOff val="15000"/>
                </a:schemeClr>
              </a:solidFill>
            </a:endParaRPr>
          </a:p>
          <a:p>
            <a:pPr>
              <a:spcBef>
                <a:spcPts val="0"/>
              </a:spcBef>
              <a:buFont typeface="Arial"/>
              <a:buChar char="•"/>
              <a:defRPr/>
            </a:pPr>
            <a:endParaRPr lang="en" sz="1600" dirty="0">
              <a:solidFill>
                <a:schemeClr val="tx1">
                  <a:lumMod val="85000"/>
                  <a:lumOff val="15000"/>
                </a:schemeClr>
              </a:solidFill>
            </a:endParaRPr>
          </a:p>
          <a:p>
            <a:pPr>
              <a:buFont typeface="Arial"/>
              <a:buChar char="•"/>
              <a:defRPr/>
            </a:pPr>
            <a:endParaRPr lang="en-US" sz="1600" dirty="0">
              <a:solidFill>
                <a:schemeClr val="tx1">
                  <a:lumMod val="85000"/>
                  <a:lumOff val="15000"/>
                </a:schemeClr>
              </a:solidFill>
            </a:endParaRPr>
          </a:p>
        </p:txBody>
      </p:sp>
      <p:sp>
        <p:nvSpPr>
          <p:cNvPr id="4" name="Rounded Rectangle 3">
            <a:extLst>
              <a:ext uri="{FF2B5EF4-FFF2-40B4-BE49-F238E27FC236}">
                <a16:creationId xmlns:a16="http://schemas.microsoft.com/office/drawing/2014/main" id="{9585EDFA-51BD-8F44-B9E5-F91A6275CBE5}"/>
              </a:ext>
            </a:extLst>
          </p:cNvPr>
          <p:cNvSpPr/>
          <p:nvPr/>
        </p:nvSpPr>
        <p:spPr>
          <a:xfrm>
            <a:off x="8741980" y="2444003"/>
            <a:ext cx="1396730"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Policy</a:t>
            </a:r>
          </a:p>
        </p:txBody>
      </p:sp>
      <p:sp>
        <p:nvSpPr>
          <p:cNvPr id="6" name="Rounded Rectangle 5">
            <a:extLst>
              <a:ext uri="{FF2B5EF4-FFF2-40B4-BE49-F238E27FC236}">
                <a16:creationId xmlns:a16="http://schemas.microsoft.com/office/drawing/2014/main" id="{4E34BEED-2B71-8845-A1BD-4B7F94C7B0B1}"/>
              </a:ext>
            </a:extLst>
          </p:cNvPr>
          <p:cNvSpPr/>
          <p:nvPr/>
        </p:nvSpPr>
        <p:spPr>
          <a:xfrm>
            <a:off x="8741979" y="3189961"/>
            <a:ext cx="1396730"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Standards</a:t>
            </a:r>
          </a:p>
        </p:txBody>
      </p:sp>
      <p:sp>
        <p:nvSpPr>
          <p:cNvPr id="7" name="Rounded Rectangle 6">
            <a:extLst>
              <a:ext uri="{FF2B5EF4-FFF2-40B4-BE49-F238E27FC236}">
                <a16:creationId xmlns:a16="http://schemas.microsoft.com/office/drawing/2014/main" id="{EAB23B8C-B7EE-274D-B0FD-85454440D6E4}"/>
              </a:ext>
            </a:extLst>
          </p:cNvPr>
          <p:cNvSpPr/>
          <p:nvPr/>
        </p:nvSpPr>
        <p:spPr>
          <a:xfrm>
            <a:off x="10325342" y="3189961"/>
            <a:ext cx="1314450"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Principles</a:t>
            </a:r>
          </a:p>
        </p:txBody>
      </p:sp>
      <p:sp>
        <p:nvSpPr>
          <p:cNvPr id="8" name="Rounded Rectangle 7">
            <a:extLst>
              <a:ext uri="{FF2B5EF4-FFF2-40B4-BE49-F238E27FC236}">
                <a16:creationId xmlns:a16="http://schemas.microsoft.com/office/drawing/2014/main" id="{11F12AAC-9709-2048-91F7-E57B11F3872C}"/>
              </a:ext>
            </a:extLst>
          </p:cNvPr>
          <p:cNvSpPr/>
          <p:nvPr/>
        </p:nvSpPr>
        <p:spPr>
          <a:xfrm>
            <a:off x="10325342" y="4148477"/>
            <a:ext cx="1314450"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Guidelines</a:t>
            </a:r>
          </a:p>
        </p:txBody>
      </p:sp>
      <p:sp>
        <p:nvSpPr>
          <p:cNvPr id="9" name="Rounded Rectangle 8">
            <a:extLst>
              <a:ext uri="{FF2B5EF4-FFF2-40B4-BE49-F238E27FC236}">
                <a16:creationId xmlns:a16="http://schemas.microsoft.com/office/drawing/2014/main" id="{D05544DE-C125-4B4D-83F4-EEC10308ACC7}"/>
              </a:ext>
            </a:extLst>
          </p:cNvPr>
          <p:cNvSpPr/>
          <p:nvPr/>
        </p:nvSpPr>
        <p:spPr>
          <a:xfrm>
            <a:off x="8602532" y="4902659"/>
            <a:ext cx="1693161"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Requirements/ User Stories</a:t>
            </a:r>
          </a:p>
        </p:txBody>
      </p:sp>
      <p:sp>
        <p:nvSpPr>
          <p:cNvPr id="10" name="Rounded Rectangle 9">
            <a:extLst>
              <a:ext uri="{FF2B5EF4-FFF2-40B4-BE49-F238E27FC236}">
                <a16:creationId xmlns:a16="http://schemas.microsoft.com/office/drawing/2014/main" id="{5DC01218-9611-7A42-8762-B9935F43EDAA}"/>
              </a:ext>
            </a:extLst>
          </p:cNvPr>
          <p:cNvSpPr/>
          <p:nvPr/>
        </p:nvSpPr>
        <p:spPr>
          <a:xfrm>
            <a:off x="8749863" y="5704560"/>
            <a:ext cx="1396730" cy="5095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85000"/>
                    <a:lumOff val="15000"/>
                  </a:schemeClr>
                </a:solidFill>
              </a:rPr>
              <a:t>Test Cases</a:t>
            </a:r>
          </a:p>
        </p:txBody>
      </p:sp>
      <p:cxnSp>
        <p:nvCxnSpPr>
          <p:cNvPr id="13" name="Straight Connector 12">
            <a:extLst>
              <a:ext uri="{FF2B5EF4-FFF2-40B4-BE49-F238E27FC236}">
                <a16:creationId xmlns:a16="http://schemas.microsoft.com/office/drawing/2014/main" id="{8C83CF61-F433-0B48-93C1-3E2A4AB751E0}"/>
              </a:ext>
            </a:extLst>
          </p:cNvPr>
          <p:cNvCxnSpPr>
            <a:cxnSpLocks/>
            <a:stCxn id="4" idx="2"/>
            <a:endCxn id="6" idx="0"/>
          </p:cNvCxnSpPr>
          <p:nvPr/>
        </p:nvCxnSpPr>
        <p:spPr>
          <a:xfrm flipH="1">
            <a:off x="9440344" y="2953540"/>
            <a:ext cx="1" cy="236421"/>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992E843E-BEA9-BD4A-BD3D-9192BEFCDC8A}"/>
              </a:ext>
            </a:extLst>
          </p:cNvPr>
          <p:cNvCxnSpPr>
            <a:cxnSpLocks/>
            <a:stCxn id="7" idx="1"/>
            <a:endCxn id="6" idx="3"/>
          </p:cNvCxnSpPr>
          <p:nvPr/>
        </p:nvCxnSpPr>
        <p:spPr>
          <a:xfrm flipH="1">
            <a:off x="10138709" y="3444730"/>
            <a:ext cx="186633" cy="0"/>
          </a:xfrm>
          <a:prstGeom prst="line">
            <a:avLst/>
          </a:prstGeom>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47AB8C1-7537-8D4B-88F5-42B91C2F6AE1}"/>
              </a:ext>
            </a:extLst>
          </p:cNvPr>
          <p:cNvCxnSpPr>
            <a:cxnSpLocks/>
            <a:stCxn id="7" idx="2"/>
            <a:endCxn id="8" idx="0"/>
          </p:cNvCxnSpPr>
          <p:nvPr/>
        </p:nvCxnSpPr>
        <p:spPr>
          <a:xfrm>
            <a:off x="10982567" y="3699498"/>
            <a:ext cx="0" cy="448979"/>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51BB00B-7CC6-0B4D-BF7D-4EE535D237CB}"/>
              </a:ext>
            </a:extLst>
          </p:cNvPr>
          <p:cNvCxnSpPr>
            <a:cxnSpLocks/>
            <a:stCxn id="6" idx="2"/>
            <a:endCxn id="9" idx="0"/>
          </p:cNvCxnSpPr>
          <p:nvPr/>
        </p:nvCxnSpPr>
        <p:spPr>
          <a:xfrm>
            <a:off x="9440344" y="3699498"/>
            <a:ext cx="8769" cy="1203161"/>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7B1BF3C-EAA0-B744-99DB-049C5A0E53B2}"/>
              </a:ext>
            </a:extLst>
          </p:cNvPr>
          <p:cNvCxnSpPr>
            <a:cxnSpLocks/>
            <a:stCxn id="9" idx="2"/>
            <a:endCxn id="10" idx="0"/>
          </p:cNvCxnSpPr>
          <p:nvPr/>
        </p:nvCxnSpPr>
        <p:spPr>
          <a:xfrm flipH="1">
            <a:off x="9448228" y="5412196"/>
            <a:ext cx="885" cy="29236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BC36071-408E-E148-B160-8E1D7202AAF6}"/>
              </a:ext>
            </a:extLst>
          </p:cNvPr>
          <p:cNvCxnSpPr>
            <a:cxnSpLocks/>
            <a:stCxn id="7" idx="1"/>
            <a:endCxn id="9" idx="0"/>
          </p:cNvCxnSpPr>
          <p:nvPr/>
        </p:nvCxnSpPr>
        <p:spPr>
          <a:xfrm flipH="1">
            <a:off x="9449113" y="3444730"/>
            <a:ext cx="876229" cy="14579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FC3828B-8298-7947-996E-7A6E1962AB3B}"/>
              </a:ext>
            </a:extLst>
          </p:cNvPr>
          <p:cNvCxnSpPr>
            <a:cxnSpLocks/>
            <a:stCxn id="8" idx="1"/>
            <a:endCxn id="9" idx="0"/>
          </p:cNvCxnSpPr>
          <p:nvPr/>
        </p:nvCxnSpPr>
        <p:spPr>
          <a:xfrm flipH="1">
            <a:off x="9449113" y="4403246"/>
            <a:ext cx="876229" cy="499413"/>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70F44C7-6460-6247-BE0B-21D2FDAA45E3}"/>
              </a:ext>
            </a:extLst>
          </p:cNvPr>
          <p:cNvSpPr txBox="1"/>
          <p:nvPr/>
        </p:nvSpPr>
        <p:spPr>
          <a:xfrm>
            <a:off x="7425055" y="3629073"/>
            <a:ext cx="1244123" cy="307777"/>
          </a:xfrm>
          <a:prstGeom prst="rect">
            <a:avLst/>
          </a:prstGeom>
          <a:noFill/>
        </p:spPr>
        <p:txBody>
          <a:bodyPr wrap="none" rtlCol="0">
            <a:spAutoFit/>
          </a:bodyPr>
          <a:lstStyle/>
          <a:p>
            <a:r>
              <a:rPr lang="en-US" sz="1400" dirty="0">
                <a:solidFill>
                  <a:schemeClr val="tx1">
                    <a:lumMod val="85000"/>
                    <a:lumOff val="15000"/>
                  </a:schemeClr>
                </a:solidFill>
              </a:rPr>
              <a:t>Tech Agnostic</a:t>
            </a:r>
          </a:p>
        </p:txBody>
      </p:sp>
      <p:sp>
        <p:nvSpPr>
          <p:cNvPr id="44" name="TextBox 43">
            <a:extLst>
              <a:ext uri="{FF2B5EF4-FFF2-40B4-BE49-F238E27FC236}">
                <a16:creationId xmlns:a16="http://schemas.microsoft.com/office/drawing/2014/main" id="{89639586-8BCD-5744-B57B-DC3F9768E59E}"/>
              </a:ext>
            </a:extLst>
          </p:cNvPr>
          <p:cNvSpPr txBox="1"/>
          <p:nvPr/>
        </p:nvSpPr>
        <p:spPr>
          <a:xfrm>
            <a:off x="7432147" y="3962464"/>
            <a:ext cx="1170385" cy="307777"/>
          </a:xfrm>
          <a:prstGeom prst="rect">
            <a:avLst/>
          </a:prstGeom>
          <a:noFill/>
        </p:spPr>
        <p:txBody>
          <a:bodyPr wrap="none" rtlCol="0">
            <a:spAutoFit/>
          </a:bodyPr>
          <a:lstStyle/>
          <a:p>
            <a:r>
              <a:rPr lang="en-US" sz="1400" dirty="0">
                <a:solidFill>
                  <a:schemeClr val="tx1">
                    <a:lumMod val="85000"/>
                    <a:lumOff val="15000"/>
                  </a:schemeClr>
                </a:solidFill>
              </a:rPr>
              <a:t>Tech Specific</a:t>
            </a:r>
          </a:p>
        </p:txBody>
      </p:sp>
      <p:cxnSp>
        <p:nvCxnSpPr>
          <p:cNvPr id="11" name="Straight Connector 10">
            <a:extLst>
              <a:ext uri="{FF2B5EF4-FFF2-40B4-BE49-F238E27FC236}">
                <a16:creationId xmlns:a16="http://schemas.microsoft.com/office/drawing/2014/main" id="{980E8B2E-FD9D-4243-942E-7FC4AB6B9024}"/>
              </a:ext>
            </a:extLst>
          </p:cNvPr>
          <p:cNvCxnSpPr>
            <a:cxnSpLocks/>
          </p:cNvCxnSpPr>
          <p:nvPr/>
        </p:nvCxnSpPr>
        <p:spPr>
          <a:xfrm flipH="1">
            <a:off x="7541035" y="3952162"/>
            <a:ext cx="4098759" cy="0"/>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605810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EACDE9-664A-4B45-B3D8-70A4107CDAC6}"/>
              </a:ext>
            </a:extLst>
          </p:cNvPr>
          <p:cNvSpPr>
            <a:spLocks noGrp="1"/>
          </p:cNvSpPr>
          <p:nvPr>
            <p:ph type="sldNum" sz="quarter" idx="12"/>
          </p:nvPr>
        </p:nvSpPr>
        <p:spPr/>
        <p:txBody>
          <a:bodyPr/>
          <a:lstStyle/>
          <a:p>
            <a:pPr>
              <a:defRPr/>
            </a:pPr>
            <a:fld id="{0EBE24E5-B60C-5648-A35E-B1321FFD244E}" type="slidenum">
              <a:rPr lang="en-US" altLang="x-none" smtClean="0"/>
              <a:pPr>
                <a:defRPr/>
              </a:pPr>
              <a:t>11</a:t>
            </a:fld>
            <a:endParaRPr lang="en-US" altLang="x-none"/>
          </a:p>
        </p:txBody>
      </p:sp>
      <p:sp>
        <p:nvSpPr>
          <p:cNvPr id="2" name="Title 1">
            <a:extLst>
              <a:ext uri="{FF2B5EF4-FFF2-40B4-BE49-F238E27FC236}">
                <a16:creationId xmlns:a16="http://schemas.microsoft.com/office/drawing/2014/main" id="{B07197A3-FBB1-EE49-AF3B-1036727F3408}"/>
              </a:ext>
            </a:extLst>
          </p:cNvPr>
          <p:cNvSpPr>
            <a:spLocks noGrp="1"/>
          </p:cNvSpPr>
          <p:nvPr>
            <p:ph type="title"/>
          </p:nvPr>
        </p:nvSpPr>
        <p:spPr/>
        <p:txBody>
          <a:bodyPr>
            <a:normAutofit/>
          </a:bodyPr>
          <a:lstStyle/>
          <a:p>
            <a:pPr>
              <a:defRPr/>
            </a:pPr>
            <a:r>
              <a:rPr lang="en-US" sz="4000" dirty="0"/>
              <a:t>Security Policy and Standards</a:t>
            </a:r>
          </a:p>
        </p:txBody>
      </p:sp>
      <p:sp>
        <p:nvSpPr>
          <p:cNvPr id="3" name="Content Placeholder 2">
            <a:extLst>
              <a:ext uri="{FF2B5EF4-FFF2-40B4-BE49-F238E27FC236}">
                <a16:creationId xmlns:a16="http://schemas.microsoft.com/office/drawing/2014/main" id="{43C65CE3-1ACC-6649-8CA7-5E80CA00D87A}"/>
              </a:ext>
            </a:extLst>
          </p:cNvPr>
          <p:cNvSpPr>
            <a:spLocks noGrp="1"/>
          </p:cNvSpPr>
          <p:nvPr>
            <p:ph sz="quarter" idx="13"/>
          </p:nvPr>
        </p:nvSpPr>
        <p:spPr>
          <a:xfrm>
            <a:off x="475593" y="3262183"/>
            <a:ext cx="11240814" cy="3711691"/>
          </a:xfrm>
        </p:spPr>
        <p:txBody>
          <a:bodyPr numCol="3">
            <a:normAutofit/>
          </a:bodyPr>
          <a:lstStyle/>
          <a:p>
            <a:pPr eaLnBrk="1" hangingPunct="1">
              <a:buFont typeface="Arial" charset="0"/>
              <a:buChar char="•"/>
              <a:defRPr/>
            </a:pPr>
            <a:r>
              <a:rPr lang="en-US" sz="2000" dirty="0">
                <a:solidFill>
                  <a:schemeClr val="tx1">
                    <a:lumMod val="85000"/>
                    <a:lumOff val="15000"/>
                  </a:schemeClr>
                </a:solidFill>
              </a:rPr>
              <a:t>Authentication</a:t>
            </a:r>
          </a:p>
          <a:p>
            <a:pPr lvl="1" eaLnBrk="1" hangingPunct="1">
              <a:buFont typeface="Arial" charset="0"/>
              <a:buChar char="–"/>
              <a:defRPr/>
            </a:pPr>
            <a:r>
              <a:rPr lang="en-US" dirty="0">
                <a:solidFill>
                  <a:schemeClr val="tx1">
                    <a:lumMod val="85000"/>
                    <a:lumOff val="15000"/>
                  </a:schemeClr>
                </a:solidFill>
              </a:rPr>
              <a:t>Username</a:t>
            </a:r>
          </a:p>
          <a:p>
            <a:pPr lvl="1" eaLnBrk="1" hangingPunct="1">
              <a:buFont typeface="Arial" charset="0"/>
              <a:buChar char="–"/>
              <a:defRPr/>
            </a:pPr>
            <a:r>
              <a:rPr lang="en-US" dirty="0">
                <a:solidFill>
                  <a:schemeClr val="tx1">
                    <a:lumMod val="85000"/>
                    <a:lumOff val="15000"/>
                  </a:schemeClr>
                </a:solidFill>
              </a:rPr>
              <a:t>Password, MFA</a:t>
            </a:r>
          </a:p>
          <a:p>
            <a:pPr lvl="1" eaLnBrk="1" hangingPunct="1">
              <a:buFont typeface="Arial" charset="0"/>
              <a:buChar char="–"/>
              <a:defRPr/>
            </a:pPr>
            <a:r>
              <a:rPr lang="en-US" dirty="0">
                <a:solidFill>
                  <a:schemeClr val="tx1">
                    <a:lumMod val="85000"/>
                    <a:lumOff val="15000"/>
                  </a:schemeClr>
                </a:solidFill>
              </a:rPr>
              <a:t>Account Management</a:t>
            </a:r>
          </a:p>
          <a:p>
            <a:pPr eaLnBrk="1" hangingPunct="1">
              <a:buFont typeface="Arial" charset="0"/>
              <a:buChar char="•"/>
              <a:defRPr/>
            </a:pPr>
            <a:r>
              <a:rPr lang="en-US" sz="2000" dirty="0">
                <a:solidFill>
                  <a:schemeClr val="tx1">
                    <a:lumMod val="85000"/>
                    <a:lumOff val="15000"/>
                  </a:schemeClr>
                </a:solidFill>
              </a:rPr>
              <a:t>Authorization</a:t>
            </a:r>
          </a:p>
          <a:p>
            <a:pPr lvl="1" eaLnBrk="1" hangingPunct="1">
              <a:buFont typeface="Arial" charset="0"/>
              <a:buChar char="–"/>
              <a:defRPr/>
            </a:pPr>
            <a:r>
              <a:rPr lang="en-US" dirty="0">
                <a:solidFill>
                  <a:schemeClr val="tx1">
                    <a:lumMod val="85000"/>
                    <a:lumOff val="15000"/>
                  </a:schemeClr>
                </a:solidFill>
              </a:rPr>
              <a:t>Role-Based Access Control</a:t>
            </a:r>
          </a:p>
          <a:p>
            <a:pPr lvl="1" eaLnBrk="1" hangingPunct="1">
              <a:buFont typeface="Arial" charset="0"/>
              <a:buChar char="–"/>
              <a:defRPr/>
            </a:pPr>
            <a:r>
              <a:rPr lang="en-US" dirty="0">
                <a:solidFill>
                  <a:schemeClr val="tx1">
                    <a:lumMod val="85000"/>
                    <a:lumOff val="15000"/>
                  </a:schemeClr>
                </a:solidFill>
              </a:rPr>
              <a:t>Attribute-Based Access Control</a:t>
            </a:r>
          </a:p>
          <a:p>
            <a:pPr lvl="1" eaLnBrk="1" hangingPunct="1">
              <a:buFont typeface="Arial" charset="0"/>
              <a:buChar char="–"/>
              <a:defRPr/>
            </a:pPr>
            <a:r>
              <a:rPr lang="en-US" dirty="0">
                <a:solidFill>
                  <a:schemeClr val="tx1">
                    <a:lumMod val="85000"/>
                    <a:lumOff val="15000"/>
                  </a:schemeClr>
                </a:solidFill>
              </a:rPr>
              <a:t>Rule-Based Access Control</a:t>
            </a:r>
          </a:p>
          <a:p>
            <a:pPr eaLnBrk="1" hangingPunct="1">
              <a:buFont typeface="Arial" charset="0"/>
              <a:buChar char="•"/>
              <a:defRPr/>
            </a:pPr>
            <a:r>
              <a:rPr lang="en-US" sz="2000" dirty="0">
                <a:solidFill>
                  <a:schemeClr val="tx1">
                    <a:lumMod val="85000"/>
                    <a:lumOff val="15000"/>
                  </a:schemeClr>
                </a:solidFill>
              </a:rPr>
              <a:t>Input Handling</a:t>
            </a:r>
          </a:p>
          <a:p>
            <a:pPr lvl="1" eaLnBrk="1" hangingPunct="1">
              <a:buFont typeface="Arial" charset="0"/>
              <a:buChar char="–"/>
              <a:defRPr/>
            </a:pPr>
            <a:r>
              <a:rPr lang="en-US" dirty="0">
                <a:solidFill>
                  <a:schemeClr val="tx1">
                    <a:lumMod val="85000"/>
                    <a:lumOff val="15000"/>
                  </a:schemeClr>
                </a:solidFill>
              </a:rPr>
              <a:t>Test input for type, length, context</a:t>
            </a:r>
          </a:p>
          <a:p>
            <a:pPr lvl="1" eaLnBrk="1" hangingPunct="1">
              <a:buFont typeface="Arial" charset="0"/>
              <a:buChar char="–"/>
              <a:defRPr/>
            </a:pPr>
            <a:r>
              <a:rPr lang="en-US" dirty="0">
                <a:solidFill>
                  <a:schemeClr val="tx1">
                    <a:lumMod val="85000"/>
                    <a:lumOff val="15000"/>
                  </a:schemeClr>
                </a:solidFill>
              </a:rPr>
              <a:t>Output encode contextually</a:t>
            </a:r>
          </a:p>
          <a:p>
            <a:pPr eaLnBrk="1" hangingPunct="1">
              <a:buFont typeface="Arial" charset="0"/>
              <a:buChar char="•"/>
              <a:defRPr/>
            </a:pPr>
            <a:r>
              <a:rPr lang="en-US" sz="2000" dirty="0">
                <a:solidFill>
                  <a:schemeClr val="tx1">
                    <a:lumMod val="85000"/>
                    <a:lumOff val="15000"/>
                  </a:schemeClr>
                </a:solidFill>
              </a:rPr>
              <a:t>Privacy</a:t>
            </a:r>
          </a:p>
          <a:p>
            <a:pPr lvl="1" eaLnBrk="1" hangingPunct="1">
              <a:buFont typeface="Arial" charset="0"/>
              <a:buChar char="–"/>
              <a:defRPr/>
            </a:pPr>
            <a:r>
              <a:rPr lang="en-US" dirty="0">
                <a:solidFill>
                  <a:schemeClr val="tx1">
                    <a:lumMod val="85000"/>
                    <a:lumOff val="15000"/>
                  </a:schemeClr>
                </a:solidFill>
              </a:rPr>
              <a:t>Access to customer/client data</a:t>
            </a:r>
          </a:p>
          <a:p>
            <a:pPr eaLnBrk="1" hangingPunct="1">
              <a:buFont typeface="Arial" charset="0"/>
              <a:buChar char="•"/>
              <a:defRPr/>
            </a:pPr>
            <a:r>
              <a:rPr lang="en-US" sz="2000" dirty="0">
                <a:solidFill>
                  <a:schemeClr val="tx1">
                    <a:lumMod val="85000"/>
                    <a:lumOff val="15000"/>
                  </a:schemeClr>
                </a:solidFill>
              </a:rPr>
              <a:t>Cryptography</a:t>
            </a:r>
          </a:p>
          <a:p>
            <a:pPr lvl="1" eaLnBrk="1" hangingPunct="1">
              <a:buFont typeface="Arial" charset="0"/>
              <a:buChar char="–"/>
              <a:defRPr/>
            </a:pPr>
            <a:r>
              <a:rPr lang="en-US" dirty="0">
                <a:solidFill>
                  <a:schemeClr val="tx1">
                    <a:lumMod val="85000"/>
                    <a:lumOff val="15000"/>
                  </a:schemeClr>
                </a:solidFill>
              </a:rPr>
              <a:t>Standard algorithms, strengths, and modes</a:t>
            </a:r>
          </a:p>
          <a:p>
            <a:pPr lvl="1" eaLnBrk="1" hangingPunct="1">
              <a:buFont typeface="Arial" charset="0"/>
              <a:buChar char="–"/>
              <a:defRPr/>
            </a:pPr>
            <a:r>
              <a:rPr lang="en" dirty="0">
                <a:solidFill>
                  <a:schemeClr val="tx1">
                    <a:lumMod val="85000"/>
                    <a:lumOff val="15000"/>
                  </a:schemeClr>
                </a:solidFill>
              </a:rPr>
              <a:t>…</a:t>
            </a:r>
          </a:p>
          <a:p>
            <a:pPr>
              <a:buFont typeface="Arial"/>
              <a:buChar char="•"/>
              <a:defRPr/>
            </a:pPr>
            <a:endParaRPr lang="en-US" sz="2000" dirty="0">
              <a:solidFill>
                <a:schemeClr val="tx1">
                  <a:lumMod val="85000"/>
                  <a:lumOff val="15000"/>
                </a:schemeClr>
              </a:solidFill>
            </a:endParaRPr>
          </a:p>
        </p:txBody>
      </p:sp>
      <p:sp>
        <p:nvSpPr>
          <p:cNvPr id="5" name="TextBox 4">
            <a:extLst>
              <a:ext uri="{FF2B5EF4-FFF2-40B4-BE49-F238E27FC236}">
                <a16:creationId xmlns:a16="http://schemas.microsoft.com/office/drawing/2014/main" id="{BE35CA61-10FD-3640-92FA-D3E21957455E}"/>
              </a:ext>
            </a:extLst>
          </p:cNvPr>
          <p:cNvSpPr txBox="1"/>
          <p:nvPr/>
        </p:nvSpPr>
        <p:spPr>
          <a:xfrm>
            <a:off x="475594" y="2253464"/>
            <a:ext cx="11240813" cy="646331"/>
          </a:xfrm>
          <a:prstGeom prst="rect">
            <a:avLst/>
          </a:prstGeom>
          <a:noFill/>
        </p:spPr>
        <p:txBody>
          <a:bodyPr wrap="square">
            <a:spAutoFit/>
          </a:bodyPr>
          <a:lstStyle/>
          <a:p>
            <a:pPr eaLnBrk="1" hangingPunct="1">
              <a:defRPr/>
            </a:pPr>
            <a:r>
              <a:rPr lang="en-US" dirty="0">
                <a:solidFill>
                  <a:schemeClr val="tx1">
                    <a:lumMod val="85000"/>
                    <a:lumOff val="15000"/>
                  </a:schemeClr>
                </a:solidFill>
                <a:latin typeface="Calibri" charset="0"/>
                <a:ea typeface="ＭＳ Ｐゴシック" charset="-128"/>
              </a:rPr>
              <a:t>Security Standards must be technology agnostic. They should be static, however, if vulnerabilities are found without a matching expectation, consider updating them. Code reviews should be conducted with these standards in mind.</a:t>
            </a:r>
          </a:p>
        </p:txBody>
      </p:sp>
      <p:cxnSp>
        <p:nvCxnSpPr>
          <p:cNvPr id="6" name="Straight Connector 5">
            <a:extLst>
              <a:ext uri="{FF2B5EF4-FFF2-40B4-BE49-F238E27FC236}">
                <a16:creationId xmlns:a16="http://schemas.microsoft.com/office/drawing/2014/main" id="{DEC1CED7-6C05-EB41-8FB1-A42822DAC0D3}"/>
              </a:ext>
            </a:extLst>
          </p:cNvPr>
          <p:cNvCxnSpPr>
            <a:cxnSpLocks/>
          </p:cNvCxnSpPr>
          <p:nvPr/>
        </p:nvCxnSpPr>
        <p:spPr>
          <a:xfrm>
            <a:off x="538655" y="3165108"/>
            <a:ext cx="1111468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16866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428C09-DB2B-A742-931E-5AD7D9F1AB6B}"/>
              </a:ext>
            </a:extLst>
          </p:cNvPr>
          <p:cNvSpPr>
            <a:spLocks noGrp="1"/>
          </p:cNvSpPr>
          <p:nvPr>
            <p:ph type="sldNum" sz="quarter" idx="12"/>
          </p:nvPr>
        </p:nvSpPr>
        <p:spPr/>
        <p:txBody>
          <a:bodyPr/>
          <a:lstStyle/>
          <a:p>
            <a:pPr>
              <a:defRPr/>
            </a:pPr>
            <a:fld id="{0EBE24E5-B60C-5648-A35E-B1321FFD244E}" type="slidenum">
              <a:rPr lang="en-US" altLang="x-none" smtClean="0"/>
              <a:pPr>
                <a:defRPr/>
              </a:pPr>
              <a:t>12</a:t>
            </a:fld>
            <a:endParaRPr lang="en-US" altLang="x-none"/>
          </a:p>
        </p:txBody>
      </p:sp>
      <p:sp>
        <p:nvSpPr>
          <p:cNvPr id="2" name="Title 1">
            <a:extLst>
              <a:ext uri="{FF2B5EF4-FFF2-40B4-BE49-F238E27FC236}">
                <a16:creationId xmlns:a16="http://schemas.microsoft.com/office/drawing/2014/main" id="{D8BD06A1-9CBA-054D-8ED0-A1E19E3D4D48}"/>
              </a:ext>
            </a:extLst>
          </p:cNvPr>
          <p:cNvSpPr>
            <a:spLocks noGrp="1"/>
          </p:cNvSpPr>
          <p:nvPr>
            <p:ph type="title"/>
          </p:nvPr>
        </p:nvSpPr>
        <p:spPr/>
        <p:txBody>
          <a:bodyPr>
            <a:normAutofit/>
          </a:bodyPr>
          <a:lstStyle/>
          <a:p>
            <a:pPr>
              <a:defRPr/>
            </a:pPr>
            <a:r>
              <a:rPr lang="en-US" sz="4000" dirty="0"/>
              <a:t>Application Risk Categorization</a:t>
            </a:r>
          </a:p>
        </p:txBody>
      </p:sp>
      <p:sp>
        <p:nvSpPr>
          <p:cNvPr id="3" name="Content Placeholder 2">
            <a:extLst>
              <a:ext uri="{FF2B5EF4-FFF2-40B4-BE49-F238E27FC236}">
                <a16:creationId xmlns:a16="http://schemas.microsoft.com/office/drawing/2014/main" id="{480725BF-2713-C74F-88C1-9398BF4CE582}"/>
              </a:ext>
            </a:extLst>
          </p:cNvPr>
          <p:cNvSpPr>
            <a:spLocks noGrp="1"/>
          </p:cNvSpPr>
          <p:nvPr>
            <p:ph sz="quarter" idx="13"/>
          </p:nvPr>
        </p:nvSpPr>
        <p:spPr>
          <a:xfrm>
            <a:off x="479534" y="2341180"/>
            <a:ext cx="11232931" cy="2703785"/>
          </a:xfrm>
        </p:spPr>
        <p:txBody>
          <a:bodyPr numCol="2">
            <a:normAutofit/>
          </a:bodyPr>
          <a:lstStyle/>
          <a:p>
            <a:pPr eaLnBrk="1" hangingPunct="1">
              <a:buFont typeface="Arial" charset="0"/>
              <a:buChar char="•"/>
              <a:defRPr/>
            </a:pPr>
            <a:r>
              <a:rPr lang="en-US" sz="2200" dirty="0">
                <a:solidFill>
                  <a:schemeClr val="tx1">
                    <a:lumMod val="85000"/>
                    <a:lumOff val="15000"/>
                  </a:schemeClr>
                </a:solidFill>
              </a:rPr>
              <a:t>Understand inherent risk of applications</a:t>
            </a:r>
          </a:p>
          <a:p>
            <a:pPr lvl="1" eaLnBrk="1" hangingPunct="1">
              <a:buFont typeface="Arial" charset="0"/>
              <a:buChar char="–"/>
              <a:defRPr/>
            </a:pPr>
            <a:r>
              <a:rPr lang="en-US" sz="1900" dirty="0">
                <a:solidFill>
                  <a:schemeClr val="tx1">
                    <a:lumMod val="85000"/>
                    <a:lumOff val="15000"/>
                  </a:schemeClr>
                </a:solidFill>
              </a:rPr>
              <a:t>Prioritize resources and security investments</a:t>
            </a:r>
          </a:p>
          <a:p>
            <a:pPr lvl="1" eaLnBrk="1" hangingPunct="1">
              <a:buFont typeface="Arial" charset="0"/>
              <a:buChar char="–"/>
              <a:defRPr/>
            </a:pPr>
            <a:r>
              <a:rPr lang="en-US" sz="1900" dirty="0">
                <a:solidFill>
                  <a:schemeClr val="tx1">
                    <a:lumMod val="85000"/>
                    <a:lumOff val="15000"/>
                  </a:schemeClr>
                </a:solidFill>
              </a:rPr>
              <a:t>Gain a better understanding of the risk presented by the applications</a:t>
            </a:r>
          </a:p>
          <a:p>
            <a:pPr lvl="1" eaLnBrk="1" hangingPunct="1">
              <a:buFont typeface="Arial" charset="0"/>
              <a:buChar char="–"/>
              <a:defRPr/>
            </a:pPr>
            <a:r>
              <a:rPr lang="en-US" sz="1900" dirty="0">
                <a:solidFill>
                  <a:schemeClr val="tx1">
                    <a:lumMod val="85000"/>
                    <a:lumOff val="15000"/>
                  </a:schemeClr>
                </a:solidFill>
              </a:rPr>
              <a:t>Process for completion and maintenance of application catalog</a:t>
            </a:r>
            <a:endParaRPr lang="en-US" sz="1400" dirty="0">
              <a:solidFill>
                <a:schemeClr val="tx1">
                  <a:lumMod val="85000"/>
                  <a:lumOff val="15000"/>
                </a:schemeClr>
              </a:solidFill>
            </a:endParaRPr>
          </a:p>
          <a:p>
            <a:pPr marL="0" indent="0" eaLnBrk="1" hangingPunct="1">
              <a:buNone/>
              <a:defRPr/>
            </a:pPr>
            <a:endParaRPr lang="en-US" sz="1600" dirty="0">
              <a:solidFill>
                <a:schemeClr val="tx1">
                  <a:lumMod val="85000"/>
                  <a:lumOff val="15000"/>
                </a:schemeClr>
              </a:solidFill>
            </a:endParaRPr>
          </a:p>
          <a:p>
            <a:pPr eaLnBrk="1" hangingPunct="1">
              <a:buFont typeface="Arial" charset="0"/>
              <a:buChar char="•"/>
              <a:defRPr/>
            </a:pPr>
            <a:r>
              <a:rPr lang="en-US" sz="2200" dirty="0">
                <a:solidFill>
                  <a:schemeClr val="tx1">
                    <a:lumMod val="85000"/>
                    <a:lumOff val="15000"/>
                  </a:schemeClr>
                </a:solidFill>
              </a:rPr>
              <a:t>Data Classification (example):</a:t>
            </a:r>
          </a:p>
          <a:p>
            <a:pPr lvl="1" eaLnBrk="1" hangingPunct="1">
              <a:buFont typeface="Arial" charset="0"/>
              <a:buChar char="–"/>
              <a:defRPr/>
            </a:pPr>
            <a:r>
              <a:rPr lang="en-US" sz="1900" dirty="0">
                <a:solidFill>
                  <a:schemeClr val="tx1">
                    <a:lumMod val="85000"/>
                    <a:lumOff val="15000"/>
                  </a:schemeClr>
                </a:solidFill>
              </a:rPr>
              <a:t>Privileged and Confidential</a:t>
            </a:r>
          </a:p>
          <a:p>
            <a:pPr lvl="1" eaLnBrk="1" hangingPunct="1">
              <a:buFont typeface="Arial" charset="0"/>
              <a:buChar char="–"/>
              <a:defRPr/>
            </a:pPr>
            <a:r>
              <a:rPr lang="en-US" sz="1900" dirty="0">
                <a:solidFill>
                  <a:schemeClr val="tx1">
                    <a:lumMod val="85000"/>
                    <a:lumOff val="15000"/>
                  </a:schemeClr>
                </a:solidFill>
              </a:rPr>
              <a:t>Sensitive</a:t>
            </a:r>
          </a:p>
          <a:p>
            <a:pPr lvl="1" eaLnBrk="1" hangingPunct="1">
              <a:buFont typeface="Arial" charset="0"/>
              <a:buChar char="–"/>
              <a:defRPr/>
            </a:pPr>
            <a:r>
              <a:rPr lang="en-US" sz="1900" dirty="0">
                <a:solidFill>
                  <a:schemeClr val="tx1">
                    <a:lumMod val="85000"/>
                    <a:lumOff val="15000"/>
                  </a:schemeClr>
                </a:solidFill>
              </a:rPr>
              <a:t>Internal</a:t>
            </a:r>
          </a:p>
          <a:p>
            <a:pPr lvl="1" eaLnBrk="1" hangingPunct="1">
              <a:buFont typeface="Arial" charset="0"/>
              <a:buChar char="–"/>
              <a:defRPr/>
            </a:pPr>
            <a:r>
              <a:rPr lang="en-US" sz="1900" dirty="0">
                <a:solidFill>
                  <a:schemeClr val="tx1">
                    <a:lumMod val="85000"/>
                    <a:lumOff val="15000"/>
                  </a:schemeClr>
                </a:solidFill>
              </a:rPr>
              <a:t>Public</a:t>
            </a:r>
          </a:p>
          <a:p>
            <a:pPr lvl="1" eaLnBrk="1" hangingPunct="1">
              <a:buFont typeface="Arial" charset="0"/>
              <a:buChar char="–"/>
              <a:defRPr/>
            </a:pPr>
            <a:endParaRPr lang="en-US" dirty="0">
              <a:solidFill>
                <a:schemeClr val="tx1">
                  <a:lumMod val="85000"/>
                  <a:lumOff val="15000"/>
                </a:schemeClr>
              </a:solidFill>
            </a:endParaRPr>
          </a:p>
        </p:txBody>
      </p:sp>
      <p:sp>
        <p:nvSpPr>
          <p:cNvPr id="5" name="Content Placeholder 2">
            <a:extLst>
              <a:ext uri="{FF2B5EF4-FFF2-40B4-BE49-F238E27FC236}">
                <a16:creationId xmlns:a16="http://schemas.microsoft.com/office/drawing/2014/main" id="{3BAA3AA8-EFAA-F447-9A4A-77B299F4581A}"/>
              </a:ext>
            </a:extLst>
          </p:cNvPr>
          <p:cNvSpPr txBox="1">
            <a:spLocks/>
          </p:cNvSpPr>
          <p:nvPr/>
        </p:nvSpPr>
        <p:spPr>
          <a:xfrm>
            <a:off x="479534" y="4980442"/>
            <a:ext cx="11232931" cy="180778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bg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bg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bg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bg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bg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charset="0"/>
              <a:buChar char="•"/>
              <a:defRPr/>
            </a:pPr>
            <a:r>
              <a:rPr lang="en-US" sz="2200" dirty="0">
                <a:solidFill>
                  <a:schemeClr val="tx1">
                    <a:lumMod val="85000"/>
                    <a:lumOff val="15000"/>
                  </a:schemeClr>
                </a:solidFill>
              </a:rPr>
              <a:t>Inherent Risk</a:t>
            </a:r>
          </a:p>
          <a:p>
            <a:pPr marL="0" indent="0">
              <a:buFont typeface="Wingdings 3" charset="2"/>
              <a:buNone/>
              <a:defRPr/>
            </a:pPr>
            <a:r>
              <a:rPr lang="en-US" sz="2000" i="1" dirty="0">
                <a:solidFill>
                  <a:schemeClr val="tx1">
                    <a:lumMod val="85000"/>
                    <a:lumOff val="15000"/>
                  </a:schemeClr>
                </a:solidFill>
              </a:rPr>
              <a:t>	</a:t>
            </a:r>
            <a:r>
              <a:rPr lang="en-US" sz="1600" i="1" dirty="0">
                <a:solidFill>
                  <a:schemeClr val="tx1">
                    <a:lumMod val="85000"/>
                    <a:lumOff val="15000"/>
                  </a:schemeClr>
                </a:solidFill>
              </a:rPr>
              <a:t>“</a:t>
            </a:r>
            <a:r>
              <a:rPr lang="mr-IN" sz="1600" i="1" dirty="0">
                <a:solidFill>
                  <a:schemeClr val="tx1">
                    <a:lumMod val="85000"/>
                    <a:lumOff val="15000"/>
                  </a:schemeClr>
                </a:solidFill>
              </a:rPr>
              <a:t>…</a:t>
            </a:r>
            <a:r>
              <a:rPr lang="en-US" sz="1600" i="1" dirty="0">
                <a:solidFill>
                  <a:schemeClr val="tx1">
                    <a:lumMod val="85000"/>
                    <a:lumOff val="15000"/>
                  </a:schemeClr>
                </a:solidFill>
              </a:rPr>
              <a:t>is an assessed level of raw or untreated risk; that is, the natural level of risk inherent in a process or activity without doing anything to reduce the likelihood or mitigate the severity of a mishap, or the amount of risk before the application of the risk reduction effects of controls.”</a:t>
            </a:r>
            <a:r>
              <a:rPr lang="en-US" sz="1600" dirty="0">
                <a:solidFill>
                  <a:schemeClr val="tx1">
                    <a:lumMod val="85000"/>
                    <a:lumOff val="15000"/>
                  </a:schemeClr>
                </a:solidFill>
              </a:rPr>
              <a:t>	</a:t>
            </a:r>
          </a:p>
          <a:p>
            <a:pPr marL="857250" lvl="2" indent="0">
              <a:buFont typeface="Wingdings 3" charset="2"/>
              <a:buNone/>
              <a:defRPr/>
            </a:pPr>
            <a:r>
              <a:rPr lang="en-US" sz="1050" i="1" dirty="0">
                <a:solidFill>
                  <a:schemeClr val="tx1">
                    <a:lumMod val="85000"/>
                    <a:lumOff val="15000"/>
                  </a:schemeClr>
                </a:solidFill>
              </a:rPr>
              <a:t>                             Gregory Monahan (2008). </a:t>
            </a:r>
            <a:r>
              <a:rPr lang="en-US" sz="1050" i="1" dirty="0">
                <a:solidFill>
                  <a:schemeClr val="tx1">
                    <a:lumMod val="85000"/>
                    <a:lumOff val="15000"/>
                  </a:schemeClr>
                </a:solidFill>
                <a:hlinkClick r:id="rId3">
                  <a:extLst>
                    <a:ext uri="{A12FA001-AC4F-418D-AE19-62706E023703}">
                      <ahyp:hlinkClr xmlns:ahyp="http://schemas.microsoft.com/office/drawing/2018/hyperlinkcolor" val="tx"/>
                    </a:ext>
                  </a:extLst>
                </a:hlinkClick>
              </a:rPr>
              <a:t>Enterprise Risk Management: A Methodology for Achieving Strategic Objectives</a:t>
            </a:r>
            <a:r>
              <a:rPr lang="en-US" sz="1050" i="1" dirty="0">
                <a:solidFill>
                  <a:schemeClr val="tx1">
                    <a:lumMod val="85000"/>
                    <a:lumOff val="15000"/>
                  </a:schemeClr>
                </a:solidFill>
              </a:rPr>
              <a:t>. John Wiley &amp; Sons</a:t>
            </a:r>
          </a:p>
        </p:txBody>
      </p:sp>
    </p:spTree>
    <p:extLst>
      <p:ext uri="{BB962C8B-B14F-4D97-AF65-F5344CB8AC3E}">
        <p14:creationId xmlns:p14="http://schemas.microsoft.com/office/powerpoint/2010/main" val="2597316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E2F51F-212A-334D-8E17-616DBB309353}"/>
              </a:ext>
            </a:extLst>
          </p:cNvPr>
          <p:cNvSpPr>
            <a:spLocks noGrp="1"/>
          </p:cNvSpPr>
          <p:nvPr>
            <p:ph type="sldNum" sz="quarter" idx="12"/>
          </p:nvPr>
        </p:nvSpPr>
        <p:spPr/>
        <p:txBody>
          <a:bodyPr/>
          <a:lstStyle/>
          <a:p>
            <a:pPr>
              <a:defRPr/>
            </a:pPr>
            <a:fld id="{0EBE24E5-B60C-5648-A35E-B1321FFD244E}" type="slidenum">
              <a:rPr lang="en-US" altLang="x-none" smtClean="0"/>
              <a:pPr>
                <a:defRPr/>
              </a:pPr>
              <a:t>13</a:t>
            </a:fld>
            <a:endParaRPr lang="en-US" altLang="x-none"/>
          </a:p>
        </p:txBody>
      </p:sp>
      <p:sp>
        <p:nvSpPr>
          <p:cNvPr id="2" name="Title 1">
            <a:extLst>
              <a:ext uri="{FF2B5EF4-FFF2-40B4-BE49-F238E27FC236}">
                <a16:creationId xmlns:a16="http://schemas.microsoft.com/office/drawing/2014/main" id="{D1B66DB3-766D-9841-99C7-5317B919EE7B}"/>
              </a:ext>
            </a:extLst>
          </p:cNvPr>
          <p:cNvSpPr>
            <a:spLocks noGrp="1"/>
          </p:cNvSpPr>
          <p:nvPr>
            <p:ph type="title"/>
          </p:nvPr>
        </p:nvSpPr>
        <p:spPr/>
        <p:txBody>
          <a:bodyPr>
            <a:normAutofit/>
          </a:bodyPr>
          <a:lstStyle/>
          <a:p>
            <a:pPr>
              <a:defRPr/>
            </a:pPr>
            <a:r>
              <a:rPr lang="en-US" sz="4000" dirty="0"/>
              <a:t>Projected Score after Phase I</a:t>
            </a:r>
          </a:p>
        </p:txBody>
      </p:sp>
      <p:pic>
        <p:nvPicPr>
          <p:cNvPr id="7" name="Picture 6" descr="Table&#10;&#10;Description automatically generated">
            <a:extLst>
              <a:ext uri="{FF2B5EF4-FFF2-40B4-BE49-F238E27FC236}">
                <a16:creationId xmlns:a16="http://schemas.microsoft.com/office/drawing/2014/main" id="{62EF43F9-4224-4B40-8A28-48624451F9D5}"/>
              </a:ext>
            </a:extLst>
          </p:cNvPr>
          <p:cNvPicPr>
            <a:picLocks noChangeAspect="1"/>
          </p:cNvPicPr>
          <p:nvPr/>
        </p:nvPicPr>
        <p:blipFill>
          <a:blip r:embed="rId3"/>
          <a:stretch>
            <a:fillRect/>
          </a:stretch>
        </p:blipFill>
        <p:spPr>
          <a:xfrm>
            <a:off x="2814487" y="1744039"/>
            <a:ext cx="6563026" cy="5026532"/>
          </a:xfrm>
          <a:prstGeom prst="rect">
            <a:avLst/>
          </a:prstGeom>
        </p:spPr>
      </p:pic>
      <p:sp>
        <p:nvSpPr>
          <p:cNvPr id="6" name="Content Placeholder 2">
            <a:extLst>
              <a:ext uri="{FF2B5EF4-FFF2-40B4-BE49-F238E27FC236}">
                <a16:creationId xmlns:a16="http://schemas.microsoft.com/office/drawing/2014/main" id="{CC5FF96F-BD66-4B49-89C6-CE4A9CDD658F}"/>
              </a:ext>
            </a:extLst>
          </p:cNvPr>
          <p:cNvSpPr>
            <a:spLocks noGrp="1"/>
          </p:cNvSpPr>
          <p:nvPr>
            <p:ph sz="quarter" idx="13"/>
          </p:nvPr>
        </p:nvSpPr>
        <p:spPr>
          <a:xfrm>
            <a:off x="7160964" y="4844608"/>
            <a:ext cx="4752323" cy="1401956"/>
          </a:xfrm>
        </p:spPr>
        <p:txBody>
          <a:bodyPr vert="horz" lIns="0" tIns="0" rIns="0" bIns="0" rtlCol="0">
            <a:normAutofit fontScale="85000" lnSpcReduction="10000"/>
          </a:bodyPr>
          <a:lstStyle/>
          <a:p>
            <a:pPr marL="228600" indent="0" defTabSz="342900">
              <a:spcBef>
                <a:spcPts val="0"/>
              </a:spcBef>
              <a:spcAft>
                <a:spcPts val="1200"/>
              </a:spcAft>
              <a:buNone/>
            </a:pPr>
            <a:r>
              <a:rPr lang="en-US" sz="2400" dirty="0">
                <a:solidFill>
                  <a:schemeClr val="tx1">
                    <a:lumMod val="85000"/>
                    <a:lumOff val="15000"/>
                  </a:schemeClr>
                </a:solidFill>
              </a:rPr>
              <a:t>Overall composite score would be 1.10</a:t>
            </a:r>
          </a:p>
          <a:p>
            <a:pPr marL="228600" indent="0" defTabSz="342900">
              <a:spcBef>
                <a:spcPts val="0"/>
              </a:spcBef>
              <a:spcAft>
                <a:spcPts val="1200"/>
              </a:spcAft>
              <a:buNone/>
            </a:pPr>
            <a:r>
              <a:rPr lang="en-US" sz="2400" i="1" dirty="0">
                <a:solidFill>
                  <a:schemeClr val="tx1">
                    <a:lumMod val="85000"/>
                    <a:lumOff val="15000"/>
                  </a:schemeClr>
                </a:solidFill>
              </a:rPr>
              <a:t>(Projection based on the change in answers from completing the recommended activities.)</a:t>
            </a:r>
            <a:endParaRPr lang="en" sz="2400" i="1"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FBB354-3E6E-5E48-8A23-373EFD9CA925}"/>
              </a:ext>
            </a:extLst>
          </p:cNvPr>
          <p:cNvSpPr>
            <a:spLocks noGrp="1"/>
          </p:cNvSpPr>
          <p:nvPr>
            <p:ph type="sldNum" sz="quarter" idx="12"/>
          </p:nvPr>
        </p:nvSpPr>
        <p:spPr/>
        <p:txBody>
          <a:bodyPr/>
          <a:lstStyle/>
          <a:p>
            <a:pPr>
              <a:defRPr/>
            </a:pPr>
            <a:fld id="{0EBE24E5-B60C-5648-A35E-B1321FFD244E}" type="slidenum">
              <a:rPr lang="en-US" altLang="x-none" smtClean="0"/>
              <a:pPr>
                <a:defRPr/>
              </a:pPr>
              <a:t>14</a:t>
            </a:fld>
            <a:endParaRPr lang="en-US" altLang="x-none"/>
          </a:p>
        </p:txBody>
      </p:sp>
      <p:sp>
        <p:nvSpPr>
          <p:cNvPr id="2" name="Title 1">
            <a:extLst>
              <a:ext uri="{FF2B5EF4-FFF2-40B4-BE49-F238E27FC236}">
                <a16:creationId xmlns:a16="http://schemas.microsoft.com/office/drawing/2014/main" id="{D708B13A-82D0-1443-8C1E-88D43E292D7E}"/>
              </a:ext>
            </a:extLst>
          </p:cNvPr>
          <p:cNvSpPr>
            <a:spLocks noGrp="1"/>
          </p:cNvSpPr>
          <p:nvPr>
            <p:ph type="title"/>
          </p:nvPr>
        </p:nvSpPr>
        <p:spPr/>
        <p:txBody>
          <a:bodyPr>
            <a:normAutofit/>
          </a:bodyPr>
          <a:lstStyle/>
          <a:p>
            <a:pPr>
              <a:defRPr/>
            </a:pPr>
            <a:r>
              <a:rPr lang="en-US" sz="4000" dirty="0"/>
              <a:t>Recommendations Phase II</a:t>
            </a:r>
          </a:p>
        </p:txBody>
      </p:sp>
      <p:sp>
        <p:nvSpPr>
          <p:cNvPr id="3" name="Content Placeholder 2">
            <a:extLst>
              <a:ext uri="{FF2B5EF4-FFF2-40B4-BE49-F238E27FC236}">
                <a16:creationId xmlns:a16="http://schemas.microsoft.com/office/drawing/2014/main" id="{CCDC8493-BA88-FA4F-A271-AECB4AB5B34C}"/>
              </a:ext>
            </a:extLst>
          </p:cNvPr>
          <p:cNvSpPr>
            <a:spLocks noGrp="1"/>
          </p:cNvSpPr>
          <p:nvPr>
            <p:ph sz="quarter" idx="13"/>
          </p:nvPr>
        </p:nvSpPr>
        <p:spPr>
          <a:xfrm>
            <a:off x="370703" y="2331307"/>
            <a:ext cx="11516497" cy="4230963"/>
          </a:xfrm>
        </p:spPr>
        <p:txBody>
          <a:bodyPr>
            <a:normAutofit/>
          </a:bodyPr>
          <a:lstStyle/>
          <a:p>
            <a:pPr>
              <a:buFont typeface="Arial"/>
              <a:buChar char="•"/>
              <a:defRPr/>
            </a:pPr>
            <a:r>
              <a:rPr lang="en-US" sz="2000" dirty="0">
                <a:solidFill>
                  <a:schemeClr val="tx1">
                    <a:lumMod val="85000"/>
                    <a:lumOff val="15000"/>
                  </a:schemeClr>
                </a:solidFill>
              </a:rPr>
              <a:t>Secure Update and Distribution</a:t>
            </a:r>
          </a:p>
          <a:p>
            <a:pPr lvl="1">
              <a:buFont typeface="Arial"/>
              <a:buChar char="–"/>
              <a:defRPr/>
            </a:pPr>
            <a:r>
              <a:rPr lang="en-US" dirty="0">
                <a:solidFill>
                  <a:schemeClr val="tx1">
                    <a:lumMod val="85000"/>
                    <a:lumOff val="15000"/>
                  </a:schemeClr>
                </a:solidFill>
              </a:rPr>
              <a:t>Code signing, obfuscation, and other supporting security update mechanisms help ensure the integrity of the software distributed for clients.</a:t>
            </a:r>
            <a:endParaRPr lang="en-US" sz="2000" dirty="0">
              <a:solidFill>
                <a:schemeClr val="tx1">
                  <a:lumMod val="85000"/>
                  <a:lumOff val="15000"/>
                </a:schemeClr>
              </a:solidFill>
            </a:endParaRPr>
          </a:p>
          <a:p>
            <a:pPr>
              <a:buFont typeface="Arial"/>
              <a:buChar char="•"/>
              <a:defRPr/>
            </a:pPr>
            <a:r>
              <a:rPr lang="en-US" sz="2000" dirty="0">
                <a:solidFill>
                  <a:schemeClr val="tx1">
                    <a:lumMod val="85000"/>
                    <a:lumOff val="15000"/>
                  </a:schemeClr>
                </a:solidFill>
              </a:rPr>
              <a:t>Security Metrics</a:t>
            </a:r>
          </a:p>
          <a:p>
            <a:pPr lvl="1">
              <a:buFont typeface="Arial"/>
              <a:buChar char="–"/>
              <a:defRPr/>
            </a:pPr>
            <a:r>
              <a:rPr lang="en-US" dirty="0">
                <a:solidFill>
                  <a:schemeClr val="tx1">
                    <a:lumMod val="85000"/>
                    <a:lumOff val="15000"/>
                  </a:schemeClr>
                </a:solidFill>
              </a:rPr>
              <a:t>Gain insight into how well security is implemented, reduction in risk, improvements over time. SLAs and KPIs should be developed to provide insight into short and long term trends in software security within the organization. Pulling from data sources like security testing and vulnerability management.</a:t>
            </a:r>
            <a:endParaRPr lang="en-US" sz="1200" dirty="0">
              <a:solidFill>
                <a:schemeClr val="tx1">
                  <a:lumMod val="85000"/>
                  <a:lumOff val="15000"/>
                </a:schemeClr>
              </a:solidFill>
            </a:endParaRPr>
          </a:p>
          <a:p>
            <a:pPr>
              <a:buFont typeface="Arial"/>
              <a:buChar char="•"/>
              <a:defRPr/>
            </a:pPr>
            <a:r>
              <a:rPr lang="en-US" sz="2000" dirty="0">
                <a:solidFill>
                  <a:schemeClr val="tx1">
                    <a:lumMod val="85000"/>
                    <a:lumOff val="15000"/>
                  </a:schemeClr>
                </a:solidFill>
              </a:rPr>
              <a:t>…</a:t>
            </a:r>
          </a:p>
          <a:p>
            <a:pPr>
              <a:buFont typeface="Arial"/>
              <a:buChar char="•"/>
              <a:defRPr/>
            </a:pPr>
            <a:r>
              <a:rPr lang="en-US" sz="2000" dirty="0">
                <a:solidFill>
                  <a:schemeClr val="tx1">
                    <a:lumMod val="85000"/>
                    <a:lumOff val="15000"/>
                  </a:schemeClr>
                </a:solidFill>
              </a:rPr>
              <a:t>Improve Audit/Logging and Incident Response capabilities</a:t>
            </a:r>
          </a:p>
          <a:p>
            <a:pPr lvl="1">
              <a:buFont typeface="Arial"/>
              <a:buChar char="–"/>
              <a:defRPr/>
            </a:pPr>
            <a:r>
              <a:rPr lang="en-US" dirty="0">
                <a:solidFill>
                  <a:schemeClr val="tx1">
                    <a:lumMod val="85000"/>
                    <a:lumOff val="15000"/>
                  </a:schemeClr>
                </a:solidFill>
              </a:rPr>
              <a:t>Enhance and enable audit logging within the infrastructure and at the application levels to help detect and alert when attacked.  Run incident response drills to help ensure that you are ready when the time comes.</a:t>
            </a:r>
          </a:p>
          <a:p>
            <a:pPr>
              <a:buFont typeface="Arial"/>
              <a:buChar char="–"/>
              <a:defRPr/>
            </a:pPr>
            <a:endParaRPr lang="en-US" sz="1400" dirty="0">
              <a:solidFill>
                <a:schemeClr val="tx1">
                  <a:lumMod val="85000"/>
                  <a:lumOff val="15000"/>
                </a:schemeClr>
              </a:solidFill>
            </a:endParaRPr>
          </a:p>
          <a:p>
            <a:pPr marL="457200" lvl="1" indent="0">
              <a:buNone/>
              <a:defRPr/>
            </a:pPr>
            <a:endParaRPr lang="en" sz="14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C6390F-FFB9-9542-AC85-357D0AB26EB1}"/>
              </a:ext>
            </a:extLst>
          </p:cNvPr>
          <p:cNvSpPr>
            <a:spLocks noGrp="1"/>
          </p:cNvSpPr>
          <p:nvPr>
            <p:ph type="sldNum" sz="quarter" idx="12"/>
          </p:nvPr>
        </p:nvSpPr>
        <p:spPr/>
        <p:txBody>
          <a:bodyPr/>
          <a:lstStyle/>
          <a:p>
            <a:pPr>
              <a:defRPr/>
            </a:pPr>
            <a:fld id="{0EBE24E5-B60C-5648-A35E-B1321FFD244E}" type="slidenum">
              <a:rPr lang="en-US" altLang="x-none" smtClean="0"/>
              <a:pPr>
                <a:defRPr/>
              </a:pPr>
              <a:t>15</a:t>
            </a:fld>
            <a:endParaRPr lang="en-US" altLang="x-none"/>
          </a:p>
        </p:txBody>
      </p:sp>
      <p:sp>
        <p:nvSpPr>
          <p:cNvPr id="2" name="Title 1">
            <a:extLst>
              <a:ext uri="{FF2B5EF4-FFF2-40B4-BE49-F238E27FC236}">
                <a16:creationId xmlns:a16="http://schemas.microsoft.com/office/drawing/2014/main" id="{8446D5E0-9671-6D41-A7D9-027C394B57A5}"/>
              </a:ext>
            </a:extLst>
          </p:cNvPr>
          <p:cNvSpPr>
            <a:spLocks noGrp="1"/>
          </p:cNvSpPr>
          <p:nvPr>
            <p:ph type="title"/>
          </p:nvPr>
        </p:nvSpPr>
        <p:spPr/>
        <p:txBody>
          <a:bodyPr>
            <a:normAutofit/>
          </a:bodyPr>
          <a:lstStyle/>
          <a:p>
            <a:pPr>
              <a:defRPr/>
            </a:pPr>
            <a:r>
              <a:rPr lang="en-US" sz="4000" dirty="0"/>
              <a:t>Projected Score after Phase II</a:t>
            </a:r>
          </a:p>
        </p:txBody>
      </p:sp>
      <p:pic>
        <p:nvPicPr>
          <p:cNvPr id="7" name="Picture 6" descr="Table&#10;&#10;Description automatically generated">
            <a:extLst>
              <a:ext uri="{FF2B5EF4-FFF2-40B4-BE49-F238E27FC236}">
                <a16:creationId xmlns:a16="http://schemas.microsoft.com/office/drawing/2014/main" id="{A1FB3776-A8D6-3F4C-8832-4921B3A6D1D5}"/>
              </a:ext>
            </a:extLst>
          </p:cNvPr>
          <p:cNvPicPr>
            <a:picLocks noChangeAspect="1"/>
          </p:cNvPicPr>
          <p:nvPr/>
        </p:nvPicPr>
        <p:blipFill>
          <a:blip r:embed="rId3"/>
          <a:stretch>
            <a:fillRect/>
          </a:stretch>
        </p:blipFill>
        <p:spPr>
          <a:xfrm>
            <a:off x="2857790" y="1830696"/>
            <a:ext cx="6476419" cy="4958508"/>
          </a:xfrm>
          <a:prstGeom prst="rect">
            <a:avLst/>
          </a:prstGeom>
        </p:spPr>
      </p:pic>
      <p:sp>
        <p:nvSpPr>
          <p:cNvPr id="10" name="Content Placeholder 2">
            <a:extLst>
              <a:ext uri="{FF2B5EF4-FFF2-40B4-BE49-F238E27FC236}">
                <a16:creationId xmlns:a16="http://schemas.microsoft.com/office/drawing/2014/main" id="{79270BEF-C02E-104A-8A6F-B2020324386A}"/>
              </a:ext>
            </a:extLst>
          </p:cNvPr>
          <p:cNvSpPr>
            <a:spLocks noGrp="1"/>
          </p:cNvSpPr>
          <p:nvPr>
            <p:ph sz="quarter" idx="13"/>
          </p:nvPr>
        </p:nvSpPr>
        <p:spPr>
          <a:xfrm>
            <a:off x="7160964" y="4844608"/>
            <a:ext cx="4752323" cy="1401956"/>
          </a:xfrm>
        </p:spPr>
        <p:txBody>
          <a:bodyPr vert="horz" lIns="0" tIns="0" rIns="0" bIns="0" rtlCol="0">
            <a:normAutofit fontScale="85000" lnSpcReduction="10000"/>
          </a:bodyPr>
          <a:lstStyle/>
          <a:p>
            <a:pPr marL="228600" indent="0" defTabSz="342900">
              <a:spcBef>
                <a:spcPts val="0"/>
              </a:spcBef>
              <a:spcAft>
                <a:spcPts val="1200"/>
              </a:spcAft>
              <a:buNone/>
            </a:pPr>
            <a:r>
              <a:rPr lang="en-US" sz="2400" dirty="0">
                <a:solidFill>
                  <a:schemeClr val="tx1">
                    <a:lumMod val="85000"/>
                    <a:lumOff val="15000"/>
                  </a:schemeClr>
                </a:solidFill>
              </a:rPr>
              <a:t>Overall composite score would be 1.68</a:t>
            </a:r>
          </a:p>
          <a:p>
            <a:pPr marL="228600" indent="0" defTabSz="342900">
              <a:spcBef>
                <a:spcPts val="0"/>
              </a:spcBef>
              <a:spcAft>
                <a:spcPts val="1200"/>
              </a:spcAft>
              <a:buNone/>
            </a:pPr>
            <a:r>
              <a:rPr lang="en-US" sz="2400" i="1" dirty="0">
                <a:solidFill>
                  <a:schemeClr val="tx1">
                    <a:lumMod val="85000"/>
                    <a:lumOff val="15000"/>
                  </a:schemeClr>
                </a:solidFill>
              </a:rPr>
              <a:t>(Projection based on the change in answers from completing the recommended activities.)</a:t>
            </a:r>
            <a:endParaRPr lang="en" sz="2400" i="1"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DB447C-BD63-0C49-B795-4C09B74BF8A9}"/>
              </a:ext>
            </a:extLst>
          </p:cNvPr>
          <p:cNvSpPr>
            <a:spLocks noGrp="1"/>
          </p:cNvSpPr>
          <p:nvPr>
            <p:ph type="sldNum" sz="quarter" idx="12"/>
          </p:nvPr>
        </p:nvSpPr>
        <p:spPr/>
        <p:txBody>
          <a:bodyPr/>
          <a:lstStyle/>
          <a:p>
            <a:pPr>
              <a:defRPr/>
            </a:pPr>
            <a:fld id="{0EBE24E5-B60C-5648-A35E-B1321FFD244E}" type="slidenum">
              <a:rPr lang="en-US" altLang="x-none" smtClean="0"/>
              <a:pPr>
                <a:defRPr/>
              </a:pPr>
              <a:t>16</a:t>
            </a:fld>
            <a:endParaRPr lang="en-US" altLang="x-none"/>
          </a:p>
        </p:txBody>
      </p:sp>
      <p:sp>
        <p:nvSpPr>
          <p:cNvPr id="2" name="Title 1">
            <a:extLst>
              <a:ext uri="{FF2B5EF4-FFF2-40B4-BE49-F238E27FC236}">
                <a16:creationId xmlns:a16="http://schemas.microsoft.com/office/drawing/2014/main" id="{B0AD4C87-6460-4C4E-A64B-AA32549081CE}"/>
              </a:ext>
            </a:extLst>
          </p:cNvPr>
          <p:cNvSpPr>
            <a:spLocks noGrp="1"/>
          </p:cNvSpPr>
          <p:nvPr>
            <p:ph type="title"/>
          </p:nvPr>
        </p:nvSpPr>
        <p:spPr>
          <a:xfrm>
            <a:off x="2390440" y="927100"/>
            <a:ext cx="6942034" cy="709865"/>
          </a:xfrm>
        </p:spPr>
        <p:txBody>
          <a:bodyPr>
            <a:normAutofit fontScale="90000"/>
          </a:bodyPr>
          <a:lstStyle/>
          <a:p>
            <a:pPr eaLnBrk="1" hangingPunct="1">
              <a:defRPr/>
            </a:pPr>
            <a:r>
              <a:rPr lang="en-US" sz="4000" dirty="0"/>
              <a:t>SAMM Phased Improvement Score</a:t>
            </a:r>
          </a:p>
        </p:txBody>
      </p:sp>
      <p:pic>
        <p:nvPicPr>
          <p:cNvPr id="6" name="Picture 5" descr="Chart, radar chart&#10;&#10;Description automatically generated">
            <a:extLst>
              <a:ext uri="{FF2B5EF4-FFF2-40B4-BE49-F238E27FC236}">
                <a16:creationId xmlns:a16="http://schemas.microsoft.com/office/drawing/2014/main" id="{6BA14571-519E-C244-9E27-11B44BB88ACC}"/>
              </a:ext>
            </a:extLst>
          </p:cNvPr>
          <p:cNvPicPr>
            <a:picLocks noChangeAspect="1"/>
          </p:cNvPicPr>
          <p:nvPr/>
        </p:nvPicPr>
        <p:blipFill>
          <a:blip r:embed="rId3"/>
          <a:stretch>
            <a:fillRect/>
          </a:stretch>
        </p:blipFill>
        <p:spPr>
          <a:xfrm>
            <a:off x="2414090" y="1685144"/>
            <a:ext cx="7363820" cy="51728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6E8531-0844-7942-B646-6D3EF35388B2}"/>
              </a:ext>
            </a:extLst>
          </p:cNvPr>
          <p:cNvSpPr>
            <a:spLocks noGrp="1"/>
          </p:cNvSpPr>
          <p:nvPr>
            <p:ph type="sldNum" sz="quarter" idx="12"/>
          </p:nvPr>
        </p:nvSpPr>
        <p:spPr/>
        <p:txBody>
          <a:bodyPr/>
          <a:lstStyle/>
          <a:p>
            <a:pPr>
              <a:defRPr/>
            </a:pPr>
            <a:fld id="{0EBE24E5-B60C-5648-A35E-B1321FFD244E}" type="slidenum">
              <a:rPr lang="en-US" altLang="x-none" smtClean="0"/>
              <a:pPr>
                <a:defRPr/>
              </a:pPr>
              <a:t>2</a:t>
            </a:fld>
            <a:endParaRPr lang="en-US" altLang="x-none"/>
          </a:p>
        </p:txBody>
      </p:sp>
      <p:sp>
        <p:nvSpPr>
          <p:cNvPr id="2" name="Title 1">
            <a:extLst>
              <a:ext uri="{FF2B5EF4-FFF2-40B4-BE49-F238E27FC236}">
                <a16:creationId xmlns:a16="http://schemas.microsoft.com/office/drawing/2014/main" id="{0BB32170-70CB-1D45-88DF-B01F500F8E9F}"/>
              </a:ext>
            </a:extLst>
          </p:cNvPr>
          <p:cNvSpPr>
            <a:spLocks noGrp="1"/>
          </p:cNvSpPr>
          <p:nvPr>
            <p:ph type="title"/>
          </p:nvPr>
        </p:nvSpPr>
        <p:spPr/>
        <p:txBody>
          <a:bodyPr>
            <a:normAutofit/>
          </a:bodyPr>
          <a:lstStyle/>
          <a:p>
            <a:pPr>
              <a:defRPr/>
            </a:pPr>
            <a:r>
              <a:rPr lang="en-US" sz="4000" dirty="0"/>
              <a:t>Executive Summary</a:t>
            </a:r>
          </a:p>
        </p:txBody>
      </p:sp>
      <p:sp>
        <p:nvSpPr>
          <p:cNvPr id="3" name="Content Placeholder 2">
            <a:extLst>
              <a:ext uri="{FF2B5EF4-FFF2-40B4-BE49-F238E27FC236}">
                <a16:creationId xmlns:a16="http://schemas.microsoft.com/office/drawing/2014/main" id="{0720FB71-0D98-FE4D-8991-A6394FFD28B7}"/>
              </a:ext>
            </a:extLst>
          </p:cNvPr>
          <p:cNvSpPr>
            <a:spLocks noGrp="1"/>
          </p:cNvSpPr>
          <p:nvPr>
            <p:ph sz="quarter" idx="13"/>
          </p:nvPr>
        </p:nvSpPr>
        <p:spPr>
          <a:xfrm>
            <a:off x="307603" y="2289074"/>
            <a:ext cx="11671562" cy="1478886"/>
          </a:xfrm>
        </p:spPr>
        <p:txBody>
          <a:bodyPr vert="horz" lIns="0" tIns="0" rIns="0" bIns="0" rtlCol="0">
            <a:normAutofit/>
          </a:bodyPr>
          <a:lstStyle/>
          <a:p>
            <a:pPr marL="457200" indent="-228600" defTabSz="342900">
              <a:spcBef>
                <a:spcPts val="0"/>
              </a:spcBef>
              <a:spcAft>
                <a:spcPts val="1200"/>
              </a:spcAft>
              <a:buFont typeface="Arial" panose="020B0604020202020204" pitchFamily="34" charset="0"/>
              <a:buChar char="•"/>
            </a:pPr>
            <a:r>
              <a:rPr lang="en-US" sz="2000" dirty="0">
                <a:solidFill>
                  <a:schemeClr val="tx1">
                    <a:lumMod val="85000"/>
                    <a:lumOff val="15000"/>
                  </a:schemeClr>
                </a:solidFill>
              </a:rPr>
              <a:t>Acme Non-Voting’s initial SAMM+ score is considered on the lower end of normal for an organization. Typically organizations are around 0.8-1.2 on average, Acme Non-Voting composite score is 0.82.</a:t>
            </a:r>
            <a:endParaRPr lang="en" sz="2000" dirty="0">
              <a:solidFill>
                <a:schemeClr val="tx1">
                  <a:lumMod val="85000"/>
                  <a:lumOff val="15000"/>
                </a:schemeClr>
              </a:solidFill>
            </a:endParaRPr>
          </a:p>
          <a:p>
            <a:pPr marL="457200" indent="-228600" defTabSz="342900">
              <a:spcBef>
                <a:spcPts val="0"/>
              </a:spcBef>
              <a:spcAft>
                <a:spcPts val="1200"/>
              </a:spcAft>
              <a:buFont typeface="Arial" panose="020B0604020202020204" pitchFamily="34" charset="0"/>
              <a:buChar char="•"/>
            </a:pPr>
            <a:r>
              <a:rPr lang="en-US" sz="2000" dirty="0">
                <a:solidFill>
                  <a:schemeClr val="tx1">
                    <a:lumMod val="85000"/>
                    <a:lumOff val="15000"/>
                  </a:schemeClr>
                </a:solidFill>
              </a:rPr>
              <a:t>Acme Non-Voting’s current secure development efforts are largely driven by ...</a:t>
            </a:r>
          </a:p>
        </p:txBody>
      </p:sp>
      <p:sp>
        <p:nvSpPr>
          <p:cNvPr id="5" name="Content Placeholder 2">
            <a:extLst>
              <a:ext uri="{FF2B5EF4-FFF2-40B4-BE49-F238E27FC236}">
                <a16:creationId xmlns:a16="http://schemas.microsoft.com/office/drawing/2014/main" id="{F1549626-5873-E242-BF41-9D758581D1EF}"/>
              </a:ext>
            </a:extLst>
          </p:cNvPr>
          <p:cNvSpPr txBox="1">
            <a:spLocks/>
          </p:cNvSpPr>
          <p:nvPr/>
        </p:nvSpPr>
        <p:spPr>
          <a:xfrm>
            <a:off x="307603" y="3940738"/>
            <a:ext cx="7259839" cy="2507093"/>
          </a:xfrm>
          <a:prstGeom prst="rect">
            <a:avLst/>
          </a:prstGeom>
        </p:spPr>
        <p:txBody>
          <a:bodyPr vert="horz" lIns="0" tIns="0" rIns="0" bIns="0" rtlCol="0">
            <a:normAutofit/>
          </a:bodyPr>
          <a:lstStyle>
            <a:lvl1pPr marL="457200" indent="-228600" defTabSz="342900" fontAlgn="auto">
              <a:spcBef>
                <a:spcPts val="0"/>
              </a:spcBef>
              <a:spcAft>
                <a:spcPts val="0"/>
              </a:spcAft>
              <a:buClr>
                <a:schemeClr val="accent1"/>
              </a:buClr>
              <a:buFont typeface="Arial"/>
              <a:buChar char="•"/>
              <a:defRPr sz="2400">
                <a:solidFill>
                  <a:schemeClr val="bg1"/>
                </a:solidFill>
              </a:defRPr>
            </a:lvl1pPr>
            <a:lvl2pPr marL="557213" indent="-214313" defTabSz="342900">
              <a:spcBef>
                <a:spcPts val="0"/>
              </a:spcBef>
              <a:spcAft>
                <a:spcPts val="450"/>
              </a:spcAft>
              <a:buClr>
                <a:schemeClr val="accent1"/>
              </a:buClr>
              <a:buFont typeface="Arial"/>
              <a:buChar char="–"/>
              <a:defRPr>
                <a:solidFill>
                  <a:schemeClr val="bg1"/>
                </a:solidFill>
              </a:defRPr>
            </a:lvl2pPr>
            <a:lvl3pPr marL="857250" indent="-171450" defTabSz="342900">
              <a:spcBef>
                <a:spcPts val="0"/>
              </a:spcBef>
              <a:spcAft>
                <a:spcPts val="450"/>
              </a:spcAft>
              <a:buClr>
                <a:schemeClr val="accent1"/>
              </a:buClr>
              <a:buFont typeface="Arial"/>
              <a:buChar char="•"/>
              <a:defRPr sz="1500">
                <a:solidFill>
                  <a:schemeClr val="bg1"/>
                </a:solidFill>
              </a:defRPr>
            </a:lvl3pPr>
            <a:lvl4pPr marL="1200150" indent="-171450" defTabSz="342900">
              <a:spcBef>
                <a:spcPts val="0"/>
              </a:spcBef>
              <a:spcAft>
                <a:spcPts val="450"/>
              </a:spcAft>
              <a:buClr>
                <a:schemeClr val="accent1"/>
              </a:buClr>
              <a:buFont typeface="Arial"/>
              <a:buChar char="–"/>
              <a:defRPr sz="1350">
                <a:solidFill>
                  <a:schemeClr val="bg1"/>
                </a:solidFill>
              </a:defRPr>
            </a:lvl4pPr>
            <a:lvl5pPr marL="1543050" indent="-171450" defTabSz="342900">
              <a:spcBef>
                <a:spcPts val="0"/>
              </a:spcBef>
              <a:spcAft>
                <a:spcPts val="450"/>
              </a:spcAft>
              <a:buClr>
                <a:schemeClr val="accent1"/>
              </a:buClr>
              <a:buFont typeface="Arial"/>
              <a:buChar char="»"/>
              <a:defRPr sz="1200">
                <a:solidFill>
                  <a:schemeClr val="bg1"/>
                </a:solidFill>
              </a:defRPr>
            </a:lvl5pPr>
            <a:lvl6pPr marL="1885950" indent="-171450" defTabSz="342900">
              <a:spcBef>
                <a:spcPct val="20000"/>
              </a:spcBef>
              <a:buFont typeface="Arial"/>
              <a:buChar char="•"/>
              <a:defRPr sz="1500"/>
            </a:lvl6pPr>
            <a:lvl7pPr marL="2228850" indent="-171450" defTabSz="342900">
              <a:spcBef>
                <a:spcPct val="20000"/>
              </a:spcBef>
              <a:buFont typeface="Arial"/>
              <a:buChar char="•"/>
              <a:defRPr sz="1500"/>
            </a:lvl7pPr>
            <a:lvl8pPr marL="2571750" indent="-171450" defTabSz="342900">
              <a:spcBef>
                <a:spcPct val="20000"/>
              </a:spcBef>
              <a:buFont typeface="Arial"/>
              <a:buChar char="•"/>
              <a:defRPr sz="1500"/>
            </a:lvl8pPr>
            <a:lvl9pPr marL="2914650" indent="-171450" defTabSz="342900">
              <a:spcBef>
                <a:spcPct val="20000"/>
              </a:spcBef>
              <a:buFont typeface="Arial"/>
              <a:buChar char="•"/>
              <a:defRPr sz="1500"/>
            </a:lvl9pPr>
          </a:lstStyle>
          <a:p>
            <a:pPr>
              <a:spcAft>
                <a:spcPts val="1200"/>
              </a:spcAft>
              <a:buFont typeface="Arial" panose="020B0604020202020204" pitchFamily="34" charset="0"/>
              <a:buChar char="•"/>
            </a:pPr>
            <a:r>
              <a:rPr lang="en-US" sz="2000" dirty="0">
                <a:solidFill>
                  <a:schemeClr val="tx1">
                    <a:lumMod val="85000"/>
                    <a:lumOff val="15000"/>
                  </a:schemeClr>
                </a:solidFill>
              </a:rPr>
              <a:t>Implementing the recommendations in Phases I &amp; II will help improve security posture and streamline reviews for RABET-V</a:t>
            </a:r>
            <a:endParaRPr lang="en" sz="2000" dirty="0">
              <a:solidFill>
                <a:schemeClr val="tx1">
                  <a:lumMod val="85000"/>
                  <a:lumOff val="15000"/>
                </a:schemeClr>
              </a:solidFill>
            </a:endParaRPr>
          </a:p>
          <a:p>
            <a:pPr>
              <a:spcAft>
                <a:spcPts val="1200"/>
              </a:spcAft>
              <a:buFont typeface="Arial" panose="020B0604020202020204" pitchFamily="34" charset="0"/>
              <a:buChar char="•"/>
            </a:pPr>
            <a:r>
              <a:rPr lang="en-US" sz="2000" dirty="0">
                <a:solidFill>
                  <a:schemeClr val="tx1">
                    <a:lumMod val="85000"/>
                    <a:lumOff val="15000"/>
                  </a:schemeClr>
                </a:solidFill>
              </a:rPr>
              <a:t>To maintain and improve the current security levels, Acme Non-Voting needs to move beyond ...</a:t>
            </a:r>
          </a:p>
          <a:p>
            <a:pPr>
              <a:spcAft>
                <a:spcPts val="1200"/>
              </a:spcAft>
              <a:buFont typeface="Arial" panose="020B0604020202020204" pitchFamily="34" charset="0"/>
              <a:buChar char="•"/>
            </a:pPr>
            <a:r>
              <a:rPr lang="en-US" sz="2000" dirty="0">
                <a:solidFill>
                  <a:schemeClr val="tx1">
                    <a:lumMod val="85000"/>
                    <a:lumOff val="15000"/>
                  </a:schemeClr>
                </a:solidFill>
              </a:rPr>
              <a:t>…</a:t>
            </a:r>
          </a:p>
        </p:txBody>
      </p:sp>
      <p:cxnSp>
        <p:nvCxnSpPr>
          <p:cNvPr id="6" name="Straight Connector 5">
            <a:extLst>
              <a:ext uri="{FF2B5EF4-FFF2-40B4-BE49-F238E27FC236}">
                <a16:creationId xmlns:a16="http://schemas.microsoft.com/office/drawing/2014/main" id="{590A1504-A79E-7941-ADFE-276A31D2E782}"/>
              </a:ext>
            </a:extLst>
          </p:cNvPr>
          <p:cNvCxnSpPr>
            <a:cxnSpLocks/>
          </p:cNvCxnSpPr>
          <p:nvPr/>
        </p:nvCxnSpPr>
        <p:spPr>
          <a:xfrm>
            <a:off x="354724" y="3831021"/>
            <a:ext cx="115296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4EFD07E-B1FF-1E4B-A965-78B4D59F1878}"/>
              </a:ext>
            </a:extLst>
          </p:cNvPr>
          <p:cNvCxnSpPr>
            <a:cxnSpLocks/>
          </p:cNvCxnSpPr>
          <p:nvPr/>
        </p:nvCxnSpPr>
        <p:spPr>
          <a:xfrm flipV="1">
            <a:off x="7624544" y="3894083"/>
            <a:ext cx="0" cy="270725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descr="Chart, radar chart&#10;&#10;Description automatically generated">
            <a:extLst>
              <a:ext uri="{FF2B5EF4-FFF2-40B4-BE49-F238E27FC236}">
                <a16:creationId xmlns:a16="http://schemas.microsoft.com/office/drawing/2014/main" id="{236908C9-6BBD-0E4A-92BD-0438B191B2FD}"/>
              </a:ext>
            </a:extLst>
          </p:cNvPr>
          <p:cNvPicPr>
            <a:picLocks noChangeAspect="1"/>
          </p:cNvPicPr>
          <p:nvPr/>
        </p:nvPicPr>
        <p:blipFill>
          <a:blip r:embed="rId3"/>
          <a:stretch>
            <a:fillRect/>
          </a:stretch>
        </p:blipFill>
        <p:spPr>
          <a:xfrm>
            <a:off x="7681647" y="3894083"/>
            <a:ext cx="4001785" cy="28111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0DA629-D3B0-1F4B-A227-3E73E76D2F17}"/>
              </a:ext>
            </a:extLst>
          </p:cNvPr>
          <p:cNvSpPr>
            <a:spLocks noGrp="1"/>
          </p:cNvSpPr>
          <p:nvPr>
            <p:ph type="sldNum" sz="quarter" idx="12"/>
          </p:nvPr>
        </p:nvSpPr>
        <p:spPr/>
        <p:txBody>
          <a:bodyPr/>
          <a:lstStyle/>
          <a:p>
            <a:pPr>
              <a:defRPr/>
            </a:pPr>
            <a:fld id="{0EBE24E5-B60C-5648-A35E-B1321FFD244E}" type="slidenum">
              <a:rPr lang="en-US" altLang="x-none" smtClean="0"/>
              <a:pPr>
                <a:defRPr/>
              </a:pPr>
              <a:t>3</a:t>
            </a:fld>
            <a:endParaRPr lang="en-US" altLang="x-none"/>
          </a:p>
        </p:txBody>
      </p:sp>
      <p:sp>
        <p:nvSpPr>
          <p:cNvPr id="2" name="Title 1">
            <a:extLst>
              <a:ext uri="{FF2B5EF4-FFF2-40B4-BE49-F238E27FC236}">
                <a16:creationId xmlns:a16="http://schemas.microsoft.com/office/drawing/2014/main" id="{7E195D4A-8963-F540-A608-77A4DC0D86BB}"/>
              </a:ext>
            </a:extLst>
          </p:cNvPr>
          <p:cNvSpPr>
            <a:spLocks noGrp="1"/>
          </p:cNvSpPr>
          <p:nvPr>
            <p:ph type="title"/>
          </p:nvPr>
        </p:nvSpPr>
        <p:spPr/>
        <p:txBody>
          <a:bodyPr>
            <a:normAutofit/>
          </a:bodyPr>
          <a:lstStyle/>
          <a:p>
            <a:pPr>
              <a:defRPr/>
            </a:pPr>
            <a:r>
              <a:rPr lang="en-US" sz="4000" dirty="0"/>
              <a:t>Program Review Process</a:t>
            </a:r>
          </a:p>
        </p:txBody>
      </p:sp>
      <p:sp>
        <p:nvSpPr>
          <p:cNvPr id="3" name="Content Placeholder 2">
            <a:extLst>
              <a:ext uri="{FF2B5EF4-FFF2-40B4-BE49-F238E27FC236}">
                <a16:creationId xmlns:a16="http://schemas.microsoft.com/office/drawing/2014/main" id="{22079757-4673-C149-BDEB-9D33E3A0E298}"/>
              </a:ext>
            </a:extLst>
          </p:cNvPr>
          <p:cNvSpPr>
            <a:spLocks noGrp="1"/>
          </p:cNvSpPr>
          <p:nvPr>
            <p:ph sz="quarter" idx="13"/>
          </p:nvPr>
        </p:nvSpPr>
        <p:spPr>
          <a:xfrm>
            <a:off x="609600" y="2279722"/>
            <a:ext cx="10972800" cy="4491568"/>
          </a:xfrm>
        </p:spPr>
        <p:txBody>
          <a:bodyPr>
            <a:normAutofit lnSpcReduction="10000"/>
          </a:bodyPr>
          <a:lstStyle/>
          <a:p>
            <a:pPr marL="457200" indent="-330200">
              <a:spcBef>
                <a:spcPts val="0"/>
              </a:spcBef>
              <a:buSzPct val="100000"/>
              <a:buFont typeface="Arial"/>
              <a:buChar char="•"/>
              <a:defRPr/>
            </a:pPr>
            <a:r>
              <a:rPr lang="en-US" sz="2000" dirty="0">
                <a:solidFill>
                  <a:schemeClr val="tx1">
                    <a:lumMod val="85000"/>
                    <a:lumOff val="15000"/>
                  </a:schemeClr>
                </a:solidFill>
              </a:rPr>
              <a:t>The RABET-V team reviewed existing documentation related to organizational structure, development processes, and security standards.</a:t>
            </a:r>
          </a:p>
          <a:p>
            <a:pPr marL="127000" indent="0">
              <a:spcBef>
                <a:spcPts val="0"/>
              </a:spcBef>
              <a:buSzPct val="100000"/>
              <a:buNone/>
              <a:defRPr/>
            </a:pPr>
            <a:endParaRPr lang="en" sz="2000" dirty="0">
              <a:solidFill>
                <a:schemeClr val="tx1">
                  <a:lumMod val="85000"/>
                  <a:lumOff val="15000"/>
                </a:schemeClr>
              </a:solidFill>
            </a:endParaRPr>
          </a:p>
          <a:p>
            <a:pPr marL="457200" indent="-330200">
              <a:spcBef>
                <a:spcPts val="0"/>
              </a:spcBef>
              <a:buSzPct val="100000"/>
              <a:buFont typeface="Arial"/>
              <a:buChar char="•"/>
              <a:defRPr/>
            </a:pPr>
            <a:r>
              <a:rPr lang="en-US" sz="2000" dirty="0">
                <a:solidFill>
                  <a:schemeClr val="tx1">
                    <a:lumMod val="85000"/>
                    <a:lumOff val="15000"/>
                  </a:schemeClr>
                </a:solidFill>
              </a:rPr>
              <a:t>The RABET-V team talked with ## different people in ## virtual sessions to gain an understanding of the current processes, standards, education, goals, etc.</a:t>
            </a:r>
            <a:r>
              <a:rPr lang="en" sz="2000" dirty="0">
                <a:solidFill>
                  <a:schemeClr val="tx1">
                    <a:lumMod val="85000"/>
                    <a:lumOff val="15000"/>
                  </a:schemeClr>
                </a:solidFill>
              </a:rPr>
              <a:t> </a:t>
            </a:r>
            <a:endParaRPr lang="en-US" sz="2000" dirty="0">
              <a:solidFill>
                <a:schemeClr val="tx1">
                  <a:lumMod val="85000"/>
                  <a:lumOff val="15000"/>
                </a:schemeClr>
              </a:solidFill>
            </a:endParaRPr>
          </a:p>
          <a:p>
            <a:pPr marL="127000" indent="0">
              <a:spcBef>
                <a:spcPts val="0"/>
              </a:spcBef>
              <a:buSzPct val="100000"/>
              <a:buNone/>
              <a:defRPr/>
            </a:pPr>
            <a:endParaRPr lang="en-US" sz="2000" dirty="0">
              <a:solidFill>
                <a:schemeClr val="tx1">
                  <a:lumMod val="85000"/>
                  <a:lumOff val="15000"/>
                </a:schemeClr>
              </a:solidFill>
            </a:endParaRPr>
          </a:p>
          <a:p>
            <a:pPr marL="457200" indent="-330200">
              <a:spcBef>
                <a:spcPts val="0"/>
              </a:spcBef>
              <a:buSzPct val="100000"/>
              <a:buFont typeface="Arial"/>
              <a:buChar char="•"/>
              <a:defRPr/>
            </a:pPr>
            <a:r>
              <a:rPr lang="en-US" sz="2000" dirty="0">
                <a:solidFill>
                  <a:schemeClr val="tx1">
                    <a:lumMod val="85000"/>
                    <a:lumOff val="15000"/>
                  </a:schemeClr>
                </a:solidFill>
              </a:rPr>
              <a:t>Best practices related to integrating security into programs, processes, and procedures were applied as applicable for Acme Non-Voting’s current state, culture, and risk profile.</a:t>
            </a:r>
          </a:p>
          <a:p>
            <a:pPr marL="127000" indent="0">
              <a:spcBef>
                <a:spcPts val="0"/>
              </a:spcBef>
              <a:buSzPct val="100000"/>
              <a:buNone/>
              <a:defRPr/>
            </a:pPr>
            <a:endParaRPr lang="en" sz="2000" dirty="0">
              <a:solidFill>
                <a:schemeClr val="tx1">
                  <a:lumMod val="85000"/>
                  <a:lumOff val="15000"/>
                </a:schemeClr>
              </a:solidFill>
            </a:endParaRPr>
          </a:p>
          <a:p>
            <a:pPr marL="457200" indent="-330200">
              <a:spcBef>
                <a:spcPts val="0"/>
              </a:spcBef>
              <a:buSzPct val="100000"/>
              <a:buFont typeface="Arial"/>
              <a:buChar char="•"/>
              <a:defRPr/>
            </a:pPr>
            <a:r>
              <a:rPr lang="en-US" sz="2000" dirty="0">
                <a:solidFill>
                  <a:schemeClr val="tx1">
                    <a:lumMod val="85000"/>
                    <a:lumOff val="15000"/>
                  </a:schemeClr>
                </a:solidFill>
              </a:rPr>
              <a:t>The RABET-V team leveraged the Software Assurance Maturity Model (SAMM v2.0) framework to measure the current state, and project maturity improvements based on recommended activities in support of the RABET-V model along with usability and accessibility guidance.</a:t>
            </a:r>
          </a:p>
          <a:p>
            <a:pPr marL="127000" indent="0">
              <a:spcBef>
                <a:spcPts val="0"/>
              </a:spcBef>
              <a:buSzPct val="100000"/>
              <a:buNone/>
              <a:defRPr/>
            </a:pPr>
            <a:endParaRPr lang="en" sz="2000" dirty="0">
              <a:solidFill>
                <a:schemeClr val="tx1">
                  <a:lumMod val="85000"/>
                  <a:lumOff val="15000"/>
                </a:schemeClr>
              </a:solidFill>
            </a:endParaRPr>
          </a:p>
          <a:p>
            <a:pPr marL="457200" indent="-330200">
              <a:spcBef>
                <a:spcPts val="0"/>
              </a:spcBef>
              <a:buSzPct val="100000"/>
              <a:buFont typeface="Arial"/>
              <a:buChar char="•"/>
              <a:defRPr/>
            </a:pPr>
            <a:r>
              <a:rPr lang="en-US" sz="2000" dirty="0">
                <a:solidFill>
                  <a:schemeClr val="tx1">
                    <a:lumMod val="85000"/>
                    <a:lumOff val="15000"/>
                  </a:schemeClr>
                </a:solidFill>
              </a:rPr>
              <a:t>High Level Recommendations were developed for Acme Non-Voting based on the stated goals, understanding of current state, and culture.</a:t>
            </a:r>
            <a:endParaRPr lang="en" sz="2000" dirty="0">
              <a:solidFill>
                <a:schemeClr val="tx1">
                  <a:lumMod val="85000"/>
                  <a:lumOff val="15000"/>
                </a:schemeClr>
              </a:solidFill>
            </a:endParaRPr>
          </a:p>
          <a:p>
            <a:pPr marL="0" indent="0">
              <a:buNone/>
              <a:defRPr/>
            </a:pPr>
            <a:endParaRPr lang="en-US" sz="24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E8F3C-749F-1147-B5F3-6F284193DFFC}"/>
              </a:ext>
            </a:extLst>
          </p:cNvPr>
          <p:cNvSpPr>
            <a:spLocks noGrp="1"/>
          </p:cNvSpPr>
          <p:nvPr>
            <p:ph type="sldNum" sz="quarter" idx="12"/>
          </p:nvPr>
        </p:nvSpPr>
        <p:spPr/>
        <p:txBody>
          <a:bodyPr/>
          <a:lstStyle/>
          <a:p>
            <a:pPr>
              <a:defRPr/>
            </a:pPr>
            <a:fld id="{0EBE24E5-B60C-5648-A35E-B1321FFD244E}" type="slidenum">
              <a:rPr lang="en-US" altLang="x-none" smtClean="0"/>
              <a:pPr>
                <a:defRPr/>
              </a:pPr>
              <a:t>4</a:t>
            </a:fld>
            <a:endParaRPr lang="en-US" altLang="x-none"/>
          </a:p>
        </p:txBody>
      </p:sp>
      <p:sp>
        <p:nvSpPr>
          <p:cNvPr id="2" name="Title 1">
            <a:extLst>
              <a:ext uri="{FF2B5EF4-FFF2-40B4-BE49-F238E27FC236}">
                <a16:creationId xmlns:a16="http://schemas.microsoft.com/office/drawing/2014/main" id="{AD7BB7D1-1D1D-084D-8A6C-C662F60847ED}"/>
              </a:ext>
            </a:extLst>
          </p:cNvPr>
          <p:cNvSpPr>
            <a:spLocks noGrp="1"/>
          </p:cNvSpPr>
          <p:nvPr>
            <p:ph type="title"/>
          </p:nvPr>
        </p:nvSpPr>
        <p:spPr>
          <a:xfrm>
            <a:off x="1095854" y="1000353"/>
            <a:ext cx="8229600" cy="685800"/>
          </a:xfrm>
        </p:spPr>
        <p:txBody>
          <a:bodyPr>
            <a:normAutofit fontScale="90000"/>
          </a:bodyPr>
          <a:lstStyle/>
          <a:p>
            <a:pPr>
              <a:defRPr/>
            </a:pPr>
            <a:r>
              <a:rPr lang="en-US" sz="4000" dirty="0"/>
              <a:t>Software Assurance Maturity Model</a:t>
            </a:r>
          </a:p>
        </p:txBody>
      </p:sp>
      <p:sp>
        <p:nvSpPr>
          <p:cNvPr id="5" name="Content Placeholder 2">
            <a:extLst>
              <a:ext uri="{FF2B5EF4-FFF2-40B4-BE49-F238E27FC236}">
                <a16:creationId xmlns:a16="http://schemas.microsoft.com/office/drawing/2014/main" id="{A9025750-EB2A-7A42-9690-608839BF8BE1}"/>
              </a:ext>
            </a:extLst>
          </p:cNvPr>
          <p:cNvSpPr>
            <a:spLocks noGrp="1"/>
          </p:cNvSpPr>
          <p:nvPr>
            <p:ph sz="quarter" idx="13"/>
          </p:nvPr>
        </p:nvSpPr>
        <p:spPr>
          <a:xfrm>
            <a:off x="480848" y="2554017"/>
            <a:ext cx="11240814" cy="4088524"/>
          </a:xfrm>
        </p:spPr>
        <p:txBody>
          <a:bodyPr>
            <a:normAutofit fontScale="92500" lnSpcReduction="20000"/>
          </a:bodyPr>
          <a:lstStyle/>
          <a:p>
            <a:pPr eaLnBrk="1" hangingPunct="1">
              <a:buFont typeface="Arial" charset="0"/>
              <a:buChar char="•"/>
              <a:defRPr/>
            </a:pPr>
            <a:r>
              <a:rPr lang="en-US" sz="2600" dirty="0">
                <a:solidFill>
                  <a:schemeClr val="tx1">
                    <a:lumMod val="85000"/>
                    <a:lumOff val="15000"/>
                  </a:schemeClr>
                </a:solidFill>
              </a:rPr>
              <a:t>The Software Assurance Maturity Model (SAMM) is an open framework to help organizations formulate and implement a strategy for software security that is tailored to the specific risks facing the organization. </a:t>
            </a:r>
          </a:p>
          <a:p>
            <a:pPr eaLnBrk="1" hangingPunct="1">
              <a:buFont typeface="Arial" charset="0"/>
              <a:buChar char="•"/>
              <a:defRPr/>
            </a:pPr>
            <a:endParaRPr lang="en-US" sz="1700" dirty="0">
              <a:solidFill>
                <a:schemeClr val="tx1">
                  <a:lumMod val="85000"/>
                  <a:lumOff val="15000"/>
                </a:schemeClr>
              </a:solidFill>
            </a:endParaRPr>
          </a:p>
          <a:p>
            <a:pPr eaLnBrk="1" hangingPunct="1">
              <a:buFont typeface="Arial" charset="0"/>
              <a:buChar char="•"/>
              <a:defRPr/>
            </a:pPr>
            <a:r>
              <a:rPr lang="en-US" sz="2400" dirty="0">
                <a:solidFill>
                  <a:schemeClr val="tx1">
                    <a:lumMod val="85000"/>
                    <a:lumOff val="15000"/>
                  </a:schemeClr>
                </a:solidFill>
              </a:rPr>
              <a:t>The resources provided by SAMM will aid in: </a:t>
            </a:r>
          </a:p>
          <a:p>
            <a:pPr lvl="1" eaLnBrk="1" hangingPunct="1">
              <a:buFont typeface="Arial" charset="0"/>
              <a:buChar char="–"/>
              <a:defRPr/>
            </a:pPr>
            <a:r>
              <a:rPr lang="en-US" sz="2000" i="1" dirty="0">
                <a:solidFill>
                  <a:schemeClr val="tx1">
                    <a:lumMod val="85000"/>
                    <a:lumOff val="15000"/>
                  </a:schemeClr>
                </a:solidFill>
              </a:rPr>
              <a:t>Evaluating an organization’s existing software security practices.</a:t>
            </a:r>
          </a:p>
          <a:p>
            <a:pPr lvl="1" eaLnBrk="1" hangingPunct="1">
              <a:buFont typeface="Arial" charset="0"/>
              <a:buChar char="–"/>
              <a:defRPr/>
            </a:pPr>
            <a:r>
              <a:rPr lang="en-US" sz="2000" i="1" dirty="0">
                <a:solidFill>
                  <a:schemeClr val="tx1">
                    <a:lumMod val="85000"/>
                    <a:lumOff val="15000"/>
                  </a:schemeClr>
                </a:solidFill>
              </a:rPr>
              <a:t>Building a balanced software security assurance program in well-defined iterations.</a:t>
            </a:r>
          </a:p>
          <a:p>
            <a:pPr lvl="1" eaLnBrk="1" hangingPunct="1">
              <a:buFont typeface="Arial" charset="0"/>
              <a:buChar char="–"/>
              <a:defRPr/>
            </a:pPr>
            <a:r>
              <a:rPr lang="en-US" sz="2000" i="1" dirty="0">
                <a:solidFill>
                  <a:schemeClr val="tx1">
                    <a:lumMod val="85000"/>
                    <a:lumOff val="15000"/>
                  </a:schemeClr>
                </a:solidFill>
              </a:rPr>
              <a:t>Demonstrating concrete improvements to a security assurance program.</a:t>
            </a:r>
          </a:p>
          <a:p>
            <a:pPr lvl="1" eaLnBrk="1" hangingPunct="1">
              <a:buFont typeface="Arial" charset="0"/>
              <a:buChar char="–"/>
              <a:defRPr/>
            </a:pPr>
            <a:r>
              <a:rPr lang="en-US" sz="2000" i="1" dirty="0">
                <a:solidFill>
                  <a:schemeClr val="tx1">
                    <a:lumMod val="85000"/>
                    <a:lumOff val="15000"/>
                  </a:schemeClr>
                </a:solidFill>
              </a:rPr>
              <a:t>Defining and measuring security-related activities throughout an organization. </a:t>
            </a:r>
            <a:endParaRPr lang="en-US" sz="2000" dirty="0">
              <a:solidFill>
                <a:schemeClr val="tx1">
                  <a:lumMod val="85000"/>
                  <a:lumOff val="15000"/>
                </a:schemeClr>
              </a:solidFill>
            </a:endParaRPr>
          </a:p>
          <a:p>
            <a:pPr eaLnBrk="1" hangingPunct="1">
              <a:buFont typeface="Arial" charset="0"/>
              <a:buChar char="•"/>
              <a:defRPr/>
            </a:pPr>
            <a:endParaRPr lang="en-US" dirty="0">
              <a:solidFill>
                <a:schemeClr val="tx1">
                  <a:lumMod val="85000"/>
                  <a:lumOff val="15000"/>
                </a:schemeClr>
              </a:solidFill>
            </a:endParaRPr>
          </a:p>
          <a:p>
            <a:pPr marL="0" indent="0" algn="ctr">
              <a:buNone/>
              <a:defRPr/>
            </a:pPr>
            <a:r>
              <a:rPr lang="en-US"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https://owaspsamm.org/ </a:t>
            </a:r>
            <a:endParaRPr lang="en-US"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D20E2-DD13-2F4B-90EF-1ABE1C9A8A65}"/>
              </a:ext>
            </a:extLst>
          </p:cNvPr>
          <p:cNvSpPr>
            <a:spLocks noGrp="1"/>
          </p:cNvSpPr>
          <p:nvPr>
            <p:ph type="sldNum" sz="quarter" idx="12"/>
          </p:nvPr>
        </p:nvSpPr>
        <p:spPr/>
        <p:txBody>
          <a:bodyPr/>
          <a:lstStyle/>
          <a:p>
            <a:pPr>
              <a:defRPr/>
            </a:pPr>
            <a:fld id="{0EBE24E5-B60C-5648-A35E-B1321FFD244E}" type="slidenum">
              <a:rPr lang="en-US" altLang="x-none" smtClean="0"/>
              <a:pPr>
                <a:defRPr/>
              </a:pPr>
              <a:t>5</a:t>
            </a:fld>
            <a:endParaRPr lang="en-US" altLang="x-none"/>
          </a:p>
        </p:txBody>
      </p:sp>
      <p:sp>
        <p:nvSpPr>
          <p:cNvPr id="2" name="Title 1">
            <a:extLst>
              <a:ext uri="{FF2B5EF4-FFF2-40B4-BE49-F238E27FC236}">
                <a16:creationId xmlns:a16="http://schemas.microsoft.com/office/drawing/2014/main" id="{929C9B94-F0D9-1946-A740-531E4F95ABEF}"/>
              </a:ext>
            </a:extLst>
          </p:cNvPr>
          <p:cNvSpPr>
            <a:spLocks noGrp="1"/>
          </p:cNvSpPr>
          <p:nvPr>
            <p:ph type="title"/>
          </p:nvPr>
        </p:nvSpPr>
        <p:spPr/>
        <p:txBody>
          <a:bodyPr>
            <a:normAutofit/>
          </a:bodyPr>
          <a:lstStyle/>
          <a:p>
            <a:pPr>
              <a:defRPr/>
            </a:pPr>
            <a:r>
              <a:rPr lang="en-US" sz="4000" dirty="0"/>
              <a:t>SAMM Framework</a:t>
            </a:r>
          </a:p>
        </p:txBody>
      </p:sp>
      <p:sp>
        <p:nvSpPr>
          <p:cNvPr id="12290" name="Rectangle 2">
            <a:extLst>
              <a:ext uri="{FF2B5EF4-FFF2-40B4-BE49-F238E27FC236}">
                <a16:creationId xmlns:a16="http://schemas.microsoft.com/office/drawing/2014/main" id="{6A08A54D-A57B-2540-AB58-04D8FD5C8B80}"/>
              </a:ext>
            </a:extLst>
          </p:cNvPr>
          <p:cNvSpPr txBox="1">
            <a:spLocks noChangeArrowheads="1"/>
          </p:cNvSpPr>
          <p:nvPr/>
        </p:nvSpPr>
        <p:spPr bwMode="auto">
          <a:xfrm>
            <a:off x="1145499" y="2277005"/>
            <a:ext cx="9901000" cy="37147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lvl1pPr marL="257175" indent="-257175" defTabSz="342900">
              <a:spcBef>
                <a:spcPts val="0"/>
              </a:spcBef>
              <a:spcAft>
                <a:spcPts val="900"/>
              </a:spcAft>
              <a:buClr>
                <a:schemeClr val="accent1"/>
              </a:buClr>
              <a:buFont typeface="Arial" charset="0"/>
              <a:buChar char="•"/>
              <a:defRPr sz="2100">
                <a:solidFill>
                  <a:schemeClr val="bg1"/>
                </a:solidFill>
              </a:defRPr>
            </a:lvl1pPr>
            <a:lvl2pPr marL="557213" lvl="1" indent="-214313" defTabSz="342900">
              <a:spcBef>
                <a:spcPts val="0"/>
              </a:spcBef>
              <a:spcAft>
                <a:spcPts val="450"/>
              </a:spcAft>
              <a:buClr>
                <a:schemeClr val="accent1"/>
              </a:buClr>
              <a:buFont typeface="Arial" charset="0"/>
              <a:buChar char="–"/>
              <a:defRPr sz="2000" i="1">
                <a:solidFill>
                  <a:schemeClr val="bg1"/>
                </a:solidFill>
              </a:defRPr>
            </a:lvl2pPr>
            <a:lvl3pPr marL="857250" indent="-171450" defTabSz="342900">
              <a:spcBef>
                <a:spcPts val="0"/>
              </a:spcBef>
              <a:spcAft>
                <a:spcPts val="450"/>
              </a:spcAft>
              <a:buClr>
                <a:schemeClr val="accent1"/>
              </a:buClr>
              <a:buFont typeface="Arial"/>
              <a:buChar char="•"/>
              <a:defRPr sz="1500">
                <a:solidFill>
                  <a:schemeClr val="bg1"/>
                </a:solidFill>
              </a:defRPr>
            </a:lvl3pPr>
            <a:lvl4pPr marL="1200150" indent="-171450" defTabSz="342900">
              <a:spcBef>
                <a:spcPts val="0"/>
              </a:spcBef>
              <a:spcAft>
                <a:spcPts val="450"/>
              </a:spcAft>
              <a:buClr>
                <a:schemeClr val="accent1"/>
              </a:buClr>
              <a:buFont typeface="Arial"/>
              <a:buChar char="–"/>
              <a:defRPr sz="1350">
                <a:solidFill>
                  <a:schemeClr val="bg1"/>
                </a:solidFill>
              </a:defRPr>
            </a:lvl4pPr>
            <a:lvl5pPr marL="1543050" indent="-171450" defTabSz="342900">
              <a:spcBef>
                <a:spcPts val="0"/>
              </a:spcBef>
              <a:spcAft>
                <a:spcPts val="450"/>
              </a:spcAft>
              <a:buClr>
                <a:schemeClr val="accent1"/>
              </a:buClr>
              <a:buFont typeface="Arial"/>
              <a:buChar char="»"/>
              <a:defRPr sz="1200">
                <a:solidFill>
                  <a:schemeClr val="bg1"/>
                </a:solidFill>
              </a:defRPr>
            </a:lvl5pPr>
            <a:lvl6pPr marL="1885950" indent="-171450" defTabSz="342900">
              <a:spcBef>
                <a:spcPct val="20000"/>
              </a:spcBef>
              <a:buFont typeface="Arial"/>
              <a:buChar char="•"/>
              <a:defRPr sz="1500"/>
            </a:lvl6pPr>
            <a:lvl7pPr marL="2228850" indent="-171450" defTabSz="342900">
              <a:spcBef>
                <a:spcPct val="20000"/>
              </a:spcBef>
              <a:buFont typeface="Arial"/>
              <a:buChar char="•"/>
              <a:defRPr sz="1500"/>
            </a:lvl7pPr>
            <a:lvl8pPr marL="2571750" indent="-171450" defTabSz="342900">
              <a:spcBef>
                <a:spcPct val="20000"/>
              </a:spcBef>
              <a:buFont typeface="Arial"/>
              <a:buChar char="•"/>
              <a:defRPr sz="1500"/>
            </a:lvl8pPr>
            <a:lvl9pPr marL="2914650" indent="-171450" defTabSz="342900">
              <a:spcBef>
                <a:spcPct val="20000"/>
              </a:spcBef>
              <a:buFont typeface="Arial"/>
              <a:buChar char="•"/>
              <a:defRPr sz="1500"/>
            </a:lvl9pPr>
          </a:lstStyle>
          <a:p>
            <a:r>
              <a:rPr lang="en-US" altLang="en-US" dirty="0">
                <a:solidFill>
                  <a:schemeClr val="tx1">
                    <a:lumMod val="85000"/>
                    <a:lumOff val="15000"/>
                  </a:schemeClr>
                </a:solidFill>
              </a:rPr>
              <a:t>For each of the five Business Functions, three Security Practices are defined</a:t>
            </a:r>
          </a:p>
          <a:p>
            <a:r>
              <a:rPr lang="en-US" altLang="en-US" dirty="0">
                <a:solidFill>
                  <a:schemeClr val="tx1">
                    <a:lumMod val="85000"/>
                    <a:lumOff val="15000"/>
                  </a:schemeClr>
                </a:solidFill>
              </a:rPr>
              <a:t>The security practices cover areas relevant to software security assurance</a:t>
            </a:r>
          </a:p>
          <a:p>
            <a:r>
              <a:rPr lang="en-US" altLang="en-US" dirty="0">
                <a:solidFill>
                  <a:schemeClr val="tx1">
                    <a:lumMod val="85000"/>
                    <a:lumOff val="15000"/>
                  </a:schemeClr>
                </a:solidFill>
              </a:rPr>
              <a:t>For RABET-V we enhanced SAMM with Usability and Accessibility measurements</a:t>
            </a:r>
          </a:p>
        </p:txBody>
      </p:sp>
      <p:pic>
        <p:nvPicPr>
          <p:cNvPr id="5" name="Picture 4" descr="A screenshot of a cell phone&#10;&#10;Description automatically generated">
            <a:extLst>
              <a:ext uri="{FF2B5EF4-FFF2-40B4-BE49-F238E27FC236}">
                <a16:creationId xmlns:a16="http://schemas.microsoft.com/office/drawing/2014/main" id="{3AA3EA66-F942-AF43-84F0-CCA250717426}"/>
              </a:ext>
            </a:extLst>
          </p:cNvPr>
          <p:cNvPicPr>
            <a:picLocks noChangeAspect="1"/>
          </p:cNvPicPr>
          <p:nvPr/>
        </p:nvPicPr>
        <p:blipFill>
          <a:blip r:embed="rId3"/>
          <a:stretch>
            <a:fillRect/>
          </a:stretch>
        </p:blipFill>
        <p:spPr>
          <a:xfrm>
            <a:off x="1410947" y="3547670"/>
            <a:ext cx="9370103" cy="33103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DFC0AF-43D4-2345-AE99-DF7A91496E49}"/>
              </a:ext>
            </a:extLst>
          </p:cNvPr>
          <p:cNvSpPr>
            <a:spLocks noGrp="1"/>
          </p:cNvSpPr>
          <p:nvPr>
            <p:ph type="sldNum" sz="quarter" idx="12"/>
          </p:nvPr>
        </p:nvSpPr>
        <p:spPr/>
        <p:txBody>
          <a:bodyPr/>
          <a:lstStyle/>
          <a:p>
            <a:pPr>
              <a:defRPr/>
            </a:pPr>
            <a:fld id="{0EBE24E5-B60C-5648-A35E-B1321FFD244E}" type="slidenum">
              <a:rPr lang="en-US" altLang="x-none" smtClean="0"/>
              <a:pPr>
                <a:defRPr/>
              </a:pPr>
              <a:t>6</a:t>
            </a:fld>
            <a:endParaRPr lang="en-US" altLang="x-none"/>
          </a:p>
        </p:txBody>
      </p:sp>
      <p:sp>
        <p:nvSpPr>
          <p:cNvPr id="16385" name="Title 1">
            <a:extLst>
              <a:ext uri="{FF2B5EF4-FFF2-40B4-BE49-F238E27FC236}">
                <a16:creationId xmlns:a16="http://schemas.microsoft.com/office/drawing/2014/main" id="{6B40A8E7-9D59-BF44-9520-FCE260310986}"/>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defRPr/>
            </a:pPr>
            <a:r>
              <a:rPr lang="en-US" altLang="en-US" sz="4000" dirty="0"/>
              <a:t>Acme Non-Voting Current Status</a:t>
            </a:r>
          </a:p>
        </p:txBody>
      </p:sp>
      <p:sp>
        <p:nvSpPr>
          <p:cNvPr id="3" name="Content Placeholder 2">
            <a:extLst>
              <a:ext uri="{FF2B5EF4-FFF2-40B4-BE49-F238E27FC236}">
                <a16:creationId xmlns:a16="http://schemas.microsoft.com/office/drawing/2014/main" id="{F214A129-D0E9-9F42-B4B6-78F8D44419A0}"/>
              </a:ext>
            </a:extLst>
          </p:cNvPr>
          <p:cNvSpPr>
            <a:spLocks noGrp="1"/>
          </p:cNvSpPr>
          <p:nvPr>
            <p:ph sz="quarter" idx="13"/>
          </p:nvPr>
        </p:nvSpPr>
        <p:spPr>
          <a:xfrm>
            <a:off x="468764" y="2388973"/>
            <a:ext cx="11166188" cy="4173298"/>
          </a:xfrm>
        </p:spPr>
        <p:txBody>
          <a:bodyPr numCol="2">
            <a:noAutofit/>
          </a:bodyPr>
          <a:lstStyle/>
          <a:p>
            <a:pPr fontAlgn="ctr">
              <a:buFont typeface="Arial" panose="020B0604020202020204" pitchFamily="34" charset="0"/>
              <a:buChar char="•"/>
            </a:pPr>
            <a:r>
              <a:rPr lang="en-US" dirty="0">
                <a:solidFill>
                  <a:schemeClr val="tx1">
                    <a:lumMod val="85000"/>
                    <a:lumOff val="15000"/>
                  </a:schemeClr>
                </a:solidFill>
              </a:rPr>
              <a:t>Leveraging AWS services for several security services</a:t>
            </a:r>
          </a:p>
          <a:p>
            <a:pPr fontAlgn="ctr">
              <a:buFont typeface="Arial" panose="020B0604020202020204" pitchFamily="34" charset="0"/>
              <a:buChar char="•"/>
            </a:pPr>
            <a:r>
              <a:rPr lang="en-US" dirty="0">
                <a:solidFill>
                  <a:schemeClr val="tx1">
                    <a:lumMod val="85000"/>
                    <a:lumOff val="15000"/>
                  </a:schemeClr>
                </a:solidFill>
              </a:rPr>
              <a:t>Dependencies are maintained in an ad-hoc manner</a:t>
            </a:r>
          </a:p>
          <a:p>
            <a:pPr fontAlgn="ctr">
              <a:buFont typeface="Arial" panose="020B0604020202020204" pitchFamily="34" charset="0"/>
              <a:buChar char="•"/>
            </a:pPr>
            <a:r>
              <a:rPr lang="en-US" dirty="0">
                <a:solidFill>
                  <a:schemeClr val="tx1">
                    <a:lumMod val="85000"/>
                    <a:lumOff val="15000"/>
                  </a:schemeClr>
                </a:solidFill>
              </a:rPr>
              <a:t>Working on changes to process and design to remove secrets from code</a:t>
            </a:r>
          </a:p>
          <a:p>
            <a:pPr fontAlgn="ctr">
              <a:buFont typeface="Arial" panose="020B0604020202020204" pitchFamily="34" charset="0"/>
              <a:buChar char="•"/>
            </a:pPr>
            <a:r>
              <a:rPr lang="en-US" dirty="0">
                <a:solidFill>
                  <a:schemeClr val="tx1">
                    <a:lumMod val="85000"/>
                    <a:lumOff val="15000"/>
                  </a:schemeClr>
                </a:solidFill>
              </a:rPr>
              <a:t>Good automated feature and unit test suite</a:t>
            </a:r>
          </a:p>
          <a:p>
            <a:pPr fontAlgn="ctr">
              <a:buFont typeface="Arial" panose="020B0604020202020204" pitchFamily="34" charset="0"/>
              <a:buChar char="•"/>
            </a:pPr>
            <a:r>
              <a:rPr lang="en-US" dirty="0">
                <a:solidFill>
                  <a:schemeClr val="tx1">
                    <a:lumMod val="85000"/>
                    <a:lumOff val="15000"/>
                  </a:schemeClr>
                </a:solidFill>
              </a:rPr>
              <a:t>Pen testing and code review for each full release</a:t>
            </a:r>
          </a:p>
          <a:p>
            <a:pPr fontAlgn="ctr">
              <a:buFont typeface="Arial" panose="020B0604020202020204" pitchFamily="34" charset="0"/>
              <a:buChar char="•"/>
            </a:pPr>
            <a:r>
              <a:rPr lang="en-US" dirty="0">
                <a:solidFill>
                  <a:schemeClr val="tx1">
                    <a:lumMod val="85000"/>
                    <a:lumOff val="15000"/>
                  </a:schemeClr>
                </a:solidFill>
              </a:rPr>
              <a:t>Solid onboarding practices for developers earning access to code/systems</a:t>
            </a:r>
          </a:p>
          <a:p>
            <a:pPr fontAlgn="ctr">
              <a:buFont typeface="Arial" panose="020B0604020202020204" pitchFamily="34" charset="0"/>
              <a:buChar char="•"/>
            </a:pPr>
            <a:r>
              <a:rPr lang="en-US" dirty="0">
                <a:solidFill>
                  <a:schemeClr val="tx1">
                    <a:lumMod val="85000"/>
                    <a:lumOff val="15000"/>
                  </a:schemeClr>
                </a:solidFill>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8E947-51D7-E442-B282-8DD6FB93AC36}"/>
              </a:ext>
            </a:extLst>
          </p:cNvPr>
          <p:cNvSpPr>
            <a:spLocks noGrp="1"/>
          </p:cNvSpPr>
          <p:nvPr>
            <p:ph type="sldNum" sz="quarter" idx="12"/>
          </p:nvPr>
        </p:nvSpPr>
        <p:spPr/>
        <p:txBody>
          <a:bodyPr/>
          <a:lstStyle/>
          <a:p>
            <a:pPr>
              <a:defRPr/>
            </a:pPr>
            <a:fld id="{0EBE24E5-B60C-5648-A35E-B1321FFD244E}" type="slidenum">
              <a:rPr lang="en-US" altLang="x-none" smtClean="0"/>
              <a:pPr>
                <a:defRPr/>
              </a:pPr>
              <a:t>7</a:t>
            </a:fld>
            <a:endParaRPr lang="en-US" altLang="x-none"/>
          </a:p>
        </p:txBody>
      </p:sp>
      <p:sp>
        <p:nvSpPr>
          <p:cNvPr id="17409" name="Title 1">
            <a:extLst>
              <a:ext uri="{FF2B5EF4-FFF2-40B4-BE49-F238E27FC236}">
                <a16:creationId xmlns:a16="http://schemas.microsoft.com/office/drawing/2014/main" id="{D45EEA9E-11CD-FB48-93C2-000A04282271}"/>
              </a:ext>
            </a:extLst>
          </p:cNvPr>
          <p:cNvSpPr>
            <a:spLocks noGrp="1"/>
          </p:cNvSpPr>
          <p:nvPr>
            <p:ph type="title"/>
          </p:nvPr>
        </p:nvSpPr>
        <p:spPr bwMode="auto">
          <a:xfrm>
            <a:off x="1001261" y="951183"/>
            <a:ext cx="8229600" cy="7511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defRPr/>
            </a:pPr>
            <a:r>
              <a:rPr lang="en-US" altLang="en-US" sz="4000" dirty="0"/>
              <a:t>Acme Non-Voting Challenges</a:t>
            </a:r>
          </a:p>
        </p:txBody>
      </p:sp>
      <p:sp>
        <p:nvSpPr>
          <p:cNvPr id="3" name="Content Placeholder 2">
            <a:extLst>
              <a:ext uri="{FF2B5EF4-FFF2-40B4-BE49-F238E27FC236}">
                <a16:creationId xmlns:a16="http://schemas.microsoft.com/office/drawing/2014/main" id="{F214A129-D0E9-9F42-B4B6-78F8D44419A0}"/>
              </a:ext>
            </a:extLst>
          </p:cNvPr>
          <p:cNvSpPr>
            <a:spLocks noGrp="1"/>
          </p:cNvSpPr>
          <p:nvPr>
            <p:ph sz="quarter" idx="13"/>
          </p:nvPr>
        </p:nvSpPr>
        <p:spPr>
          <a:xfrm>
            <a:off x="465082" y="2341178"/>
            <a:ext cx="5630918" cy="4422088"/>
          </a:xfrm>
        </p:spPr>
        <p:txBody>
          <a:bodyPr>
            <a:normAutofit/>
          </a:bodyPr>
          <a:lstStyle/>
          <a:p>
            <a:pPr>
              <a:spcBef>
                <a:spcPts val="400"/>
              </a:spcBef>
              <a:spcAft>
                <a:spcPts val="1200"/>
              </a:spcAft>
              <a:buFont typeface="Arial"/>
              <a:buChar char="•"/>
              <a:defRPr/>
            </a:pPr>
            <a:r>
              <a:rPr lang="en-US" sz="2000" dirty="0">
                <a:solidFill>
                  <a:schemeClr val="tx1">
                    <a:lumMod val="85000"/>
                    <a:lumOff val="15000"/>
                  </a:schemeClr>
                </a:solidFill>
              </a:rPr>
              <a:t>Need to ensure accessibility and usability are included in the design and testing processes</a:t>
            </a:r>
          </a:p>
          <a:p>
            <a:pPr>
              <a:spcBef>
                <a:spcPts val="400"/>
              </a:spcBef>
              <a:spcAft>
                <a:spcPts val="1200"/>
              </a:spcAft>
              <a:buFont typeface="Arial"/>
              <a:buChar char="•"/>
              <a:defRPr/>
            </a:pPr>
            <a:r>
              <a:rPr lang="en-US" sz="2000" dirty="0">
                <a:solidFill>
                  <a:schemeClr val="tx1">
                    <a:lumMod val="85000"/>
                    <a:lumOff val="15000"/>
                  </a:schemeClr>
                </a:solidFill>
              </a:rPr>
              <a:t>Need to mature documentation and processes to support growth and security</a:t>
            </a:r>
          </a:p>
          <a:p>
            <a:pPr>
              <a:spcBef>
                <a:spcPts val="400"/>
              </a:spcBef>
              <a:spcAft>
                <a:spcPts val="1200"/>
              </a:spcAft>
              <a:buFont typeface="Arial"/>
              <a:buChar char="•"/>
              <a:defRPr/>
            </a:pPr>
            <a:r>
              <a:rPr lang="en-US" sz="2000" dirty="0">
                <a:solidFill>
                  <a:schemeClr val="tx1">
                    <a:lumMod val="85000"/>
                    <a:lumOff val="15000"/>
                  </a:schemeClr>
                </a:solidFill>
              </a:rPr>
              <a:t>Missing high level standards and principles to guide architecture and development</a:t>
            </a:r>
          </a:p>
          <a:p>
            <a:pPr>
              <a:spcBef>
                <a:spcPts val="400"/>
              </a:spcBef>
              <a:spcAft>
                <a:spcPts val="1200"/>
              </a:spcAft>
              <a:buFont typeface="Arial"/>
              <a:buChar char="•"/>
              <a:defRPr/>
            </a:pPr>
            <a:r>
              <a:rPr lang="en-US" sz="2000" dirty="0">
                <a:solidFill>
                  <a:schemeClr val="tx1">
                    <a:lumMod val="85000"/>
                    <a:lumOff val="15000"/>
                  </a:schemeClr>
                </a:solidFill>
              </a:rPr>
              <a:t>There are individuals with expertise about application risk, but nothing formal yet</a:t>
            </a:r>
          </a:p>
          <a:p>
            <a:pPr>
              <a:spcBef>
                <a:spcPts val="400"/>
              </a:spcBef>
              <a:spcAft>
                <a:spcPts val="1200"/>
              </a:spcAft>
              <a:buFont typeface="Arial"/>
              <a:buChar char="•"/>
              <a:defRPr/>
            </a:pPr>
            <a:r>
              <a:rPr lang="en-US" sz="2000" dirty="0">
                <a:solidFill>
                  <a:schemeClr val="tx1">
                    <a:lumMod val="85000"/>
                    <a:lumOff val="15000"/>
                  </a:schemeClr>
                </a:solidFill>
              </a:rPr>
              <a:t>…</a:t>
            </a:r>
          </a:p>
          <a:p>
            <a:pPr marL="0" indent="0">
              <a:spcAft>
                <a:spcPts val="1800"/>
              </a:spcAft>
              <a:buNone/>
              <a:defRPr/>
            </a:pPr>
            <a:endParaRPr lang="en-US" sz="2000" dirty="0">
              <a:solidFill>
                <a:schemeClr val="tx1">
                  <a:lumMod val="85000"/>
                  <a:lumOff val="15000"/>
                </a:schemeClr>
              </a:solidFill>
            </a:endParaRPr>
          </a:p>
        </p:txBody>
      </p:sp>
      <p:sp>
        <p:nvSpPr>
          <p:cNvPr id="4" name="Content Placeholder 2">
            <a:extLst>
              <a:ext uri="{FF2B5EF4-FFF2-40B4-BE49-F238E27FC236}">
                <a16:creationId xmlns:a16="http://schemas.microsoft.com/office/drawing/2014/main" id="{FD5449E5-B89A-CC40-AC71-D004021D7047}"/>
              </a:ext>
            </a:extLst>
          </p:cNvPr>
          <p:cNvSpPr txBox="1">
            <a:spLocks/>
          </p:cNvSpPr>
          <p:nvPr/>
        </p:nvSpPr>
        <p:spPr>
          <a:xfrm>
            <a:off x="6260451" y="2341178"/>
            <a:ext cx="5779508" cy="4422088"/>
          </a:xfrm>
          <a:prstGeom prst="rect">
            <a:avLst/>
          </a:prstGeom>
        </p:spPr>
        <p:txBody>
          <a:bodyPr vert="horz" lIns="0" tIns="0" rIns="0" bIns="0" rtlCol="0">
            <a:normAutofit/>
          </a:bodyPr>
          <a:lstStyle>
            <a:lvl1pPr marL="257175" indent="-257175" algn="l" defTabSz="342900" rtl="0" eaLnBrk="1" latinLnBrk="0" hangingPunct="1">
              <a:spcBef>
                <a:spcPts val="0"/>
              </a:spcBef>
              <a:spcAft>
                <a:spcPts val="900"/>
              </a:spcAft>
              <a:buClr>
                <a:schemeClr val="accent1"/>
              </a:buClr>
              <a:buFont typeface="Arial"/>
              <a:buChar char="•"/>
              <a:defRPr sz="2100" kern="1200">
                <a:solidFill>
                  <a:schemeClr val="bg1"/>
                </a:solidFill>
                <a:latin typeface="+mn-lt"/>
                <a:ea typeface="+mn-ea"/>
                <a:cs typeface="+mn-cs"/>
              </a:defRPr>
            </a:lvl1pPr>
            <a:lvl2pPr marL="557213" indent="-214313" algn="l" defTabSz="342900" rtl="0" eaLnBrk="1" latinLnBrk="0" hangingPunct="1">
              <a:spcBef>
                <a:spcPts val="0"/>
              </a:spcBef>
              <a:spcAft>
                <a:spcPts val="450"/>
              </a:spcAft>
              <a:buClr>
                <a:schemeClr val="accent1"/>
              </a:buClr>
              <a:buFont typeface="Arial"/>
              <a:buChar char="–"/>
              <a:defRPr sz="1800" kern="1200">
                <a:solidFill>
                  <a:schemeClr val="bg1"/>
                </a:solidFill>
                <a:latin typeface="+mn-lt"/>
                <a:ea typeface="+mn-ea"/>
                <a:cs typeface="+mn-cs"/>
              </a:defRPr>
            </a:lvl2pPr>
            <a:lvl3pPr marL="857250" indent="-171450" algn="l" defTabSz="342900" rtl="0" eaLnBrk="1" latinLnBrk="0" hangingPunct="1">
              <a:spcBef>
                <a:spcPts val="0"/>
              </a:spcBef>
              <a:spcAft>
                <a:spcPts val="450"/>
              </a:spcAft>
              <a:buClr>
                <a:schemeClr val="accent1"/>
              </a:buClr>
              <a:buFont typeface="Arial"/>
              <a:buChar char="•"/>
              <a:defRPr sz="1500" kern="1200">
                <a:solidFill>
                  <a:schemeClr val="bg1"/>
                </a:solidFill>
                <a:latin typeface="+mn-lt"/>
                <a:ea typeface="+mn-ea"/>
                <a:cs typeface="+mn-cs"/>
              </a:defRPr>
            </a:lvl3pPr>
            <a:lvl4pPr marL="1200150" indent="-171450" algn="l" defTabSz="342900" rtl="0" eaLnBrk="1" latinLnBrk="0" hangingPunct="1">
              <a:spcBef>
                <a:spcPts val="0"/>
              </a:spcBef>
              <a:spcAft>
                <a:spcPts val="450"/>
              </a:spcAft>
              <a:buClr>
                <a:schemeClr val="accent1"/>
              </a:buClr>
              <a:buFont typeface="Arial"/>
              <a:buChar char="–"/>
              <a:defRPr sz="1350" kern="1200">
                <a:solidFill>
                  <a:schemeClr val="bg1"/>
                </a:solidFill>
                <a:latin typeface="+mn-lt"/>
                <a:ea typeface="+mn-ea"/>
                <a:cs typeface="+mn-cs"/>
              </a:defRPr>
            </a:lvl4pPr>
            <a:lvl5pPr marL="1543050" indent="-171450" algn="l" defTabSz="342900" rtl="0" eaLnBrk="1" latinLnBrk="0" hangingPunct="1">
              <a:spcBef>
                <a:spcPts val="0"/>
              </a:spcBef>
              <a:spcAft>
                <a:spcPts val="450"/>
              </a:spcAft>
              <a:buClr>
                <a:schemeClr val="accent1"/>
              </a:buClr>
              <a:buFont typeface="Arial"/>
              <a:buChar char="»"/>
              <a:defRPr sz="1200" kern="1200">
                <a:solidFill>
                  <a:schemeClr val="bg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spcAft>
                <a:spcPts val="1800"/>
              </a:spcAft>
              <a:defRPr/>
            </a:pPr>
            <a:r>
              <a:rPr lang="en-US" sz="2000" dirty="0">
                <a:solidFill>
                  <a:schemeClr val="tx1">
                    <a:lumMod val="85000"/>
                    <a:lumOff val="15000"/>
                  </a:schemeClr>
                </a:solidFill>
              </a:rPr>
              <a:t>Need tooling and automation to help efficiently support developers and testers</a:t>
            </a:r>
          </a:p>
          <a:p>
            <a:pPr>
              <a:spcAft>
                <a:spcPts val="1800"/>
              </a:spcAft>
              <a:defRPr/>
            </a:pPr>
            <a:r>
              <a:rPr lang="en-US" sz="2000" dirty="0">
                <a:solidFill>
                  <a:schemeClr val="tx1">
                    <a:lumMod val="85000"/>
                    <a:lumOff val="15000"/>
                  </a:schemeClr>
                </a:solidFill>
              </a:rPr>
              <a:t>…</a:t>
            </a:r>
          </a:p>
          <a:p>
            <a:pPr>
              <a:spcAft>
                <a:spcPts val="1800"/>
              </a:spcAft>
              <a:defRPr/>
            </a:pPr>
            <a:endParaRPr lang="en-US" sz="2000" dirty="0">
              <a:solidFill>
                <a:schemeClr val="tx1">
                  <a:lumMod val="85000"/>
                  <a:lumOff val="15000"/>
                </a:schemeClr>
              </a:solidFill>
            </a:endParaRPr>
          </a:p>
          <a:p>
            <a:pPr>
              <a:spcAft>
                <a:spcPts val="1800"/>
              </a:spcAft>
              <a:defRPr/>
            </a:pPr>
            <a:endParaRPr lang="en-US" sz="20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8E947-51D7-E442-B282-8DD6FB93AC36}"/>
              </a:ext>
            </a:extLst>
          </p:cNvPr>
          <p:cNvSpPr>
            <a:spLocks noGrp="1"/>
          </p:cNvSpPr>
          <p:nvPr>
            <p:ph type="sldNum" sz="quarter" idx="12"/>
          </p:nvPr>
        </p:nvSpPr>
        <p:spPr/>
        <p:txBody>
          <a:bodyPr/>
          <a:lstStyle/>
          <a:p>
            <a:pPr>
              <a:defRPr/>
            </a:pPr>
            <a:fld id="{0EBE24E5-B60C-5648-A35E-B1321FFD244E}" type="slidenum">
              <a:rPr lang="en-US" altLang="x-none" smtClean="0"/>
              <a:pPr>
                <a:defRPr/>
              </a:pPr>
              <a:t>8</a:t>
            </a:fld>
            <a:endParaRPr lang="en-US" altLang="x-none"/>
          </a:p>
        </p:txBody>
      </p:sp>
      <p:sp>
        <p:nvSpPr>
          <p:cNvPr id="17409" name="Title 1">
            <a:extLst>
              <a:ext uri="{FF2B5EF4-FFF2-40B4-BE49-F238E27FC236}">
                <a16:creationId xmlns:a16="http://schemas.microsoft.com/office/drawing/2014/main" id="{D45EEA9E-11CD-FB48-93C2-000A04282271}"/>
              </a:ext>
            </a:extLst>
          </p:cNvPr>
          <p:cNvSpPr>
            <a:spLocks noGrp="1"/>
          </p:cNvSpPr>
          <p:nvPr>
            <p:ph type="title"/>
          </p:nvPr>
        </p:nvSpPr>
        <p:spPr bwMode="auto">
          <a:xfrm>
            <a:off x="1001261" y="951183"/>
            <a:ext cx="8229600" cy="7511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defRPr/>
            </a:pPr>
            <a:r>
              <a:rPr lang="en-US" altLang="en-US" sz="4000" dirty="0"/>
              <a:t>Process Artifacts</a:t>
            </a:r>
          </a:p>
        </p:txBody>
      </p:sp>
      <p:sp>
        <p:nvSpPr>
          <p:cNvPr id="8" name="Content Placeholder 2">
            <a:extLst>
              <a:ext uri="{FF2B5EF4-FFF2-40B4-BE49-F238E27FC236}">
                <a16:creationId xmlns:a16="http://schemas.microsoft.com/office/drawing/2014/main" id="{683E1411-BAFF-AA42-9DE6-F9AB4540FDEC}"/>
              </a:ext>
            </a:extLst>
          </p:cNvPr>
          <p:cNvSpPr>
            <a:spLocks noGrp="1"/>
          </p:cNvSpPr>
          <p:nvPr>
            <p:ph sz="quarter" idx="13"/>
          </p:nvPr>
        </p:nvSpPr>
        <p:spPr>
          <a:xfrm>
            <a:off x="459872" y="2297816"/>
            <a:ext cx="11221381" cy="4490161"/>
          </a:xfrm>
        </p:spPr>
        <p:txBody>
          <a:bodyPr>
            <a:normAutofit fontScale="92500" lnSpcReduction="20000"/>
          </a:bodyPr>
          <a:lstStyle/>
          <a:p>
            <a:pPr eaLnBrk="1" hangingPunct="1">
              <a:buFont typeface="Wingdings" pitchFamily="2" charset="2"/>
              <a:buChar char="q"/>
              <a:defRPr/>
            </a:pPr>
            <a:r>
              <a:rPr lang="en-US" sz="1900" dirty="0">
                <a:solidFill>
                  <a:schemeClr val="tx1">
                    <a:lumMod val="85000"/>
                    <a:lumOff val="15000"/>
                  </a:schemeClr>
                </a:solidFill>
              </a:rPr>
              <a:t>Change List</a:t>
            </a:r>
          </a:p>
          <a:p>
            <a:pPr marL="0" indent="0">
              <a:buNone/>
              <a:defRPr/>
            </a:pPr>
            <a:r>
              <a:rPr lang="en-US" sz="1400" dirty="0">
                <a:solidFill>
                  <a:schemeClr val="tx1">
                    <a:lumMod val="85000"/>
                    <a:lumOff val="15000"/>
                  </a:schemeClr>
                </a:solidFill>
              </a:rPr>
              <a:t>This is the most important software development artifact used by RABET-V when performing verification of Product Revisions. It is critical that the list is accurate, detailed, and complete. While RTPs can submit manually generated change lists, they may take longer to process than automated change lists built from the central source code repository and reviewed by system architects and product owners. </a:t>
            </a:r>
            <a:endParaRPr lang="en" sz="1400" dirty="0">
              <a:solidFill>
                <a:schemeClr val="tx1">
                  <a:lumMod val="85000"/>
                  <a:lumOff val="15000"/>
                </a:schemeClr>
              </a:solidFill>
            </a:endParaRPr>
          </a:p>
          <a:p>
            <a:pPr eaLnBrk="1" hangingPunct="1">
              <a:buFont typeface="Wingdings" pitchFamily="2" charset="2"/>
              <a:buChar char="q"/>
              <a:defRPr/>
            </a:pPr>
            <a:r>
              <a:rPr lang="en-US" sz="1900" dirty="0">
                <a:solidFill>
                  <a:schemeClr val="tx1">
                    <a:lumMod val="85000"/>
                    <a:lumOff val="15000"/>
                  </a:schemeClr>
                </a:solidFill>
              </a:rPr>
              <a:t>Automated Configuration Assessments</a:t>
            </a:r>
          </a:p>
          <a:p>
            <a:pPr marL="0" indent="0">
              <a:buNone/>
              <a:defRPr/>
            </a:pPr>
            <a:r>
              <a:rPr lang="en-US" sz="1400" dirty="0">
                <a:solidFill>
                  <a:schemeClr val="tx1">
                    <a:lumMod val="85000"/>
                    <a:lumOff val="15000"/>
                  </a:schemeClr>
                </a:solidFill>
              </a:rPr>
              <a:t>Security configurations are a major part of ensuring that systems contain properly implementing security controls. Using configuration guidance, such as the CIS Benchmarks, leads to consistent security outcomes. Using automated configuration assessment tools, such as the CIS configuration assessment tool (CIS-CAT) can ensure guidance is being followed for every release. Results may be used in leu of additional testing by RABET-V production verification.</a:t>
            </a:r>
          </a:p>
          <a:p>
            <a:pPr>
              <a:buFont typeface="Wingdings" pitchFamily="2" charset="2"/>
              <a:buChar char="q"/>
              <a:defRPr/>
            </a:pPr>
            <a:r>
              <a:rPr lang="en-US" sz="1900" dirty="0">
                <a:solidFill>
                  <a:schemeClr val="tx1">
                    <a:lumMod val="85000"/>
                    <a:lumOff val="15000"/>
                  </a:schemeClr>
                </a:solidFill>
              </a:rPr>
              <a:t>Automated Vulnerability Assessments</a:t>
            </a:r>
          </a:p>
          <a:p>
            <a:pPr marL="0" indent="0">
              <a:buNone/>
              <a:defRPr/>
            </a:pPr>
            <a:r>
              <a:rPr lang="en-US" sz="1400" dirty="0">
                <a:solidFill>
                  <a:schemeClr val="tx1">
                    <a:lumMod val="85000"/>
                    <a:lumOff val="15000"/>
                  </a:schemeClr>
                </a:solidFill>
              </a:rPr>
              <a:t>Automated vulnerability assessments check system components for known vulnerabilities. These assessments primarily check third party components for known vulnerable versions of software. Results may be used in leu of additional testing by RABET-V production verification.</a:t>
            </a:r>
          </a:p>
          <a:p>
            <a:pPr eaLnBrk="1" hangingPunct="1">
              <a:buFont typeface="Wingdings" pitchFamily="2" charset="2"/>
              <a:buChar char="q"/>
              <a:defRPr/>
            </a:pPr>
            <a:r>
              <a:rPr lang="en-US" sz="1900" dirty="0">
                <a:solidFill>
                  <a:schemeClr val="tx1">
                    <a:lumMod val="85000"/>
                    <a:lumOff val="15000"/>
                  </a:schemeClr>
                </a:solidFill>
              </a:rPr>
              <a:t>Automated Unit Testing</a:t>
            </a:r>
          </a:p>
          <a:p>
            <a:pPr marL="0" indent="0">
              <a:buNone/>
              <a:defRPr/>
            </a:pPr>
            <a:r>
              <a:rPr lang="en-US" sz="1400" dirty="0">
                <a:solidFill>
                  <a:schemeClr val="tx1">
                    <a:lumMod val="85000"/>
                    <a:lumOff val="15000"/>
                  </a:schemeClr>
                </a:solidFill>
              </a:rPr>
              <a:t>Automated unit testing is a way to regression test large and complex applications efficiently. It takes significant investment on the part of the technology provider to build test suites that are robust and accurate. Results may be used in leu of additional testing by RABET-V production verification.</a:t>
            </a:r>
          </a:p>
          <a:p>
            <a:pPr>
              <a:spcAft>
                <a:spcPts val="600"/>
              </a:spcAft>
              <a:buFont typeface="Wingdings" pitchFamily="2" charset="2"/>
              <a:buChar char="q"/>
              <a:defRPr/>
            </a:pPr>
            <a:r>
              <a:rPr lang="en-US" sz="1900" dirty="0">
                <a:solidFill>
                  <a:schemeClr val="tx1">
                    <a:lumMod val="85000"/>
                    <a:lumOff val="15000"/>
                  </a:schemeClr>
                </a:solidFill>
              </a:rPr>
              <a:t>3rd Party Security Analysis</a:t>
            </a:r>
          </a:p>
          <a:p>
            <a:pPr marL="0" indent="0">
              <a:spcAft>
                <a:spcPts val="600"/>
              </a:spcAft>
              <a:buNone/>
              <a:defRPr/>
            </a:pPr>
            <a:r>
              <a:rPr lang="en-US" sz="1400" dirty="0">
                <a:solidFill>
                  <a:schemeClr val="tx1">
                    <a:lumMod val="85000"/>
                    <a:lumOff val="15000"/>
                  </a:schemeClr>
                </a:solidFill>
              </a:rPr>
              <a:t>Third-party security testing of the system, if performed against a reliable standard and performed recently, can be used in RABET-V in lieu of repeating similar evaluations.</a:t>
            </a:r>
            <a:endParaRPr lang="en" sz="1600" dirty="0">
              <a:solidFill>
                <a:schemeClr val="tx1">
                  <a:lumMod val="85000"/>
                  <a:lumOff val="15000"/>
                </a:schemeClr>
              </a:solidFill>
            </a:endParaRPr>
          </a:p>
          <a:p>
            <a:pPr>
              <a:buFont typeface="Wingdings" pitchFamily="2" charset="2"/>
              <a:buChar char="q"/>
              <a:defRPr/>
            </a:pPr>
            <a:endParaRPr lang="en-US" sz="1600" dirty="0">
              <a:solidFill>
                <a:schemeClr val="tx1">
                  <a:lumMod val="85000"/>
                  <a:lumOff val="15000"/>
                </a:schemeClr>
              </a:solidFill>
            </a:endParaRPr>
          </a:p>
        </p:txBody>
      </p:sp>
      <p:pic>
        <p:nvPicPr>
          <p:cNvPr id="4" name="Graphic 3" descr="Checkbox Crossed">
            <a:extLst>
              <a:ext uri="{FF2B5EF4-FFF2-40B4-BE49-F238E27FC236}">
                <a16:creationId xmlns:a16="http://schemas.microsoft.com/office/drawing/2014/main" id="{320B8165-DCC8-4B4D-888A-9F7A121949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742" y="4063113"/>
            <a:ext cx="548694" cy="548694"/>
          </a:xfrm>
          <a:prstGeom prst="rect">
            <a:avLst/>
          </a:prstGeom>
        </p:spPr>
      </p:pic>
      <p:pic>
        <p:nvPicPr>
          <p:cNvPr id="7" name="Graphic 6" descr="Checkbox Checked">
            <a:extLst>
              <a:ext uri="{FF2B5EF4-FFF2-40B4-BE49-F238E27FC236}">
                <a16:creationId xmlns:a16="http://schemas.microsoft.com/office/drawing/2014/main" id="{0091BE73-B1C4-EB40-8B7A-7F6ABBDFFD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779" y="2132913"/>
            <a:ext cx="548694" cy="548694"/>
          </a:xfrm>
          <a:prstGeom prst="rect">
            <a:avLst/>
          </a:prstGeom>
        </p:spPr>
      </p:pic>
      <p:pic>
        <p:nvPicPr>
          <p:cNvPr id="18" name="Graphic 17" descr="Checkbox Checked">
            <a:extLst>
              <a:ext uri="{FF2B5EF4-FFF2-40B4-BE49-F238E27FC236}">
                <a16:creationId xmlns:a16="http://schemas.microsoft.com/office/drawing/2014/main" id="{819C34D4-4641-2846-A10D-4E51E2C54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619" y="3083888"/>
            <a:ext cx="548694" cy="548694"/>
          </a:xfrm>
          <a:prstGeom prst="rect">
            <a:avLst/>
          </a:prstGeom>
        </p:spPr>
      </p:pic>
      <p:pic>
        <p:nvPicPr>
          <p:cNvPr id="19" name="Graphic 18" descr="Checkbox Checked">
            <a:extLst>
              <a:ext uri="{FF2B5EF4-FFF2-40B4-BE49-F238E27FC236}">
                <a16:creationId xmlns:a16="http://schemas.microsoft.com/office/drawing/2014/main" id="{49EB33B8-E045-DB40-BD5B-02FE4D7FA8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433" y="5630679"/>
            <a:ext cx="548694" cy="548694"/>
          </a:xfrm>
          <a:prstGeom prst="rect">
            <a:avLst/>
          </a:prstGeom>
        </p:spPr>
      </p:pic>
      <p:pic>
        <p:nvPicPr>
          <p:cNvPr id="20" name="Graphic 19" descr="Checkbox Crossed">
            <a:extLst>
              <a:ext uri="{FF2B5EF4-FFF2-40B4-BE49-F238E27FC236}">
                <a16:creationId xmlns:a16="http://schemas.microsoft.com/office/drawing/2014/main" id="{C244F5B7-DFAD-3348-AA44-84040DB111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742" y="4858047"/>
            <a:ext cx="548694" cy="548694"/>
          </a:xfrm>
          <a:prstGeom prst="rect">
            <a:avLst/>
          </a:prstGeom>
        </p:spPr>
      </p:pic>
    </p:spTree>
    <p:extLst>
      <p:ext uri="{BB962C8B-B14F-4D97-AF65-F5344CB8AC3E}">
        <p14:creationId xmlns:p14="http://schemas.microsoft.com/office/powerpoint/2010/main" val="747081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FF9EB-2CA9-EF48-9F8D-441149D8BEB2}"/>
              </a:ext>
            </a:extLst>
          </p:cNvPr>
          <p:cNvSpPr>
            <a:spLocks noGrp="1"/>
          </p:cNvSpPr>
          <p:nvPr>
            <p:ph type="sldNum" sz="quarter" idx="12"/>
          </p:nvPr>
        </p:nvSpPr>
        <p:spPr/>
        <p:txBody>
          <a:bodyPr/>
          <a:lstStyle/>
          <a:p>
            <a:pPr>
              <a:defRPr/>
            </a:pPr>
            <a:fld id="{0EBE24E5-B60C-5648-A35E-B1321FFD244E}" type="slidenum">
              <a:rPr lang="en-US" altLang="x-none" smtClean="0"/>
              <a:pPr>
                <a:defRPr/>
              </a:pPr>
              <a:t>9</a:t>
            </a:fld>
            <a:endParaRPr lang="en-US" altLang="x-none"/>
          </a:p>
        </p:txBody>
      </p:sp>
      <p:sp>
        <p:nvSpPr>
          <p:cNvPr id="15361" name="Title 1">
            <a:extLst>
              <a:ext uri="{FF2B5EF4-FFF2-40B4-BE49-F238E27FC236}">
                <a16:creationId xmlns:a16="http://schemas.microsoft.com/office/drawing/2014/main" id="{3E51D08B-1580-894A-BAE9-0D61FA9365CC}"/>
              </a:ext>
            </a:extLst>
          </p:cNvPr>
          <p:cNvSpPr>
            <a:spLocks noGrp="1"/>
          </p:cNvSpPr>
          <p:nvPr>
            <p:ph type="title"/>
          </p:nvPr>
        </p:nvSpPr>
        <p:spPr bwMode="auto">
          <a:xfrm>
            <a:off x="1154953" y="852481"/>
            <a:ext cx="8761413" cy="7069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altLang="en-US" sz="4000" dirty="0"/>
              <a:t>Current</a:t>
            </a:r>
            <a:r>
              <a:rPr lang="en-US" altLang="en-US" sz="4000" dirty="0">
                <a:solidFill>
                  <a:srgbClr val="595959"/>
                </a:solidFill>
                <a:latin typeface="Lato Regular" panose="020F0502020204030203" pitchFamily="34" charset="0"/>
                <a:ea typeface="ＭＳ Ｐゴシック" panose="020B0600070205080204" pitchFamily="34" charset="-128"/>
              </a:rPr>
              <a:t> </a:t>
            </a:r>
            <a:r>
              <a:rPr lang="en-US" altLang="en-US" sz="4000" dirty="0"/>
              <a:t>SAMM+</a:t>
            </a:r>
            <a:r>
              <a:rPr lang="en-US" altLang="en-US" sz="4000" dirty="0">
                <a:solidFill>
                  <a:srgbClr val="595959"/>
                </a:solidFill>
                <a:latin typeface="Lato Regular" panose="020F0502020204030203" pitchFamily="34" charset="0"/>
                <a:ea typeface="ＭＳ Ｐゴシック" panose="020B0600070205080204" pitchFamily="34" charset="-128"/>
              </a:rPr>
              <a:t> </a:t>
            </a:r>
            <a:r>
              <a:rPr lang="en-US" altLang="en-US" sz="4000" dirty="0"/>
              <a:t>Results</a:t>
            </a:r>
          </a:p>
        </p:txBody>
      </p:sp>
      <p:pic>
        <p:nvPicPr>
          <p:cNvPr id="4" name="Picture 3" descr="Table&#10;&#10;Description automatically generated">
            <a:extLst>
              <a:ext uri="{FF2B5EF4-FFF2-40B4-BE49-F238E27FC236}">
                <a16:creationId xmlns:a16="http://schemas.microsoft.com/office/drawing/2014/main" id="{C5738DCF-EE4F-BA49-944A-E6DABAD59262}"/>
              </a:ext>
            </a:extLst>
          </p:cNvPr>
          <p:cNvPicPr>
            <a:picLocks noChangeAspect="1"/>
          </p:cNvPicPr>
          <p:nvPr/>
        </p:nvPicPr>
        <p:blipFill>
          <a:blip r:embed="rId3"/>
          <a:stretch>
            <a:fillRect/>
          </a:stretch>
        </p:blipFill>
        <p:spPr>
          <a:xfrm>
            <a:off x="2678017" y="1731026"/>
            <a:ext cx="6835965" cy="5126974"/>
          </a:xfrm>
          <a:prstGeom prst="rect">
            <a:avLst/>
          </a:prstGeom>
        </p:spPr>
      </p:pic>
      <p:sp>
        <p:nvSpPr>
          <p:cNvPr id="7" name="Content Placeholder 2">
            <a:extLst>
              <a:ext uri="{FF2B5EF4-FFF2-40B4-BE49-F238E27FC236}">
                <a16:creationId xmlns:a16="http://schemas.microsoft.com/office/drawing/2014/main" id="{0230E9F9-1778-E346-91EB-310A47B96E17}"/>
              </a:ext>
            </a:extLst>
          </p:cNvPr>
          <p:cNvSpPr>
            <a:spLocks noGrp="1"/>
          </p:cNvSpPr>
          <p:nvPr>
            <p:ph sz="quarter" idx="13"/>
          </p:nvPr>
        </p:nvSpPr>
        <p:spPr>
          <a:xfrm>
            <a:off x="7422956" y="4811557"/>
            <a:ext cx="4380162" cy="485657"/>
          </a:xfrm>
        </p:spPr>
        <p:txBody>
          <a:bodyPr vert="horz" lIns="0" tIns="0" rIns="0" bIns="0" rtlCol="0">
            <a:normAutofit/>
          </a:bodyPr>
          <a:lstStyle/>
          <a:p>
            <a:pPr marL="228600" indent="0" defTabSz="342900">
              <a:spcBef>
                <a:spcPts val="0"/>
              </a:spcBef>
              <a:spcAft>
                <a:spcPts val="1200"/>
              </a:spcAft>
              <a:buNone/>
            </a:pPr>
            <a:r>
              <a:rPr lang="en-US" sz="2400" dirty="0">
                <a:solidFill>
                  <a:schemeClr val="tx1">
                    <a:lumMod val="85000"/>
                    <a:lumOff val="15000"/>
                  </a:schemeClr>
                </a:solidFill>
              </a:rPr>
              <a:t>Overall composite score is 0.82</a:t>
            </a:r>
            <a:endParaRPr lang="en" sz="2400"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3AE5D275B184468178F4D9971BB694" ma:contentTypeVersion="11" ma:contentTypeDescription="Create a new document." ma:contentTypeScope="" ma:versionID="dba9e48a582559e0936728b9b87cc82c">
  <xsd:schema xmlns:xsd="http://www.w3.org/2001/XMLSchema" xmlns:xs="http://www.w3.org/2001/XMLSchema" xmlns:p="http://schemas.microsoft.com/office/2006/metadata/properties" xmlns:ns2="53164698-b3e5-48d7-a4e1-140e13708e96" xmlns:ns3="0042fd8a-77f9-46dc-9f74-81e43bc75bc8" targetNamespace="http://schemas.microsoft.com/office/2006/metadata/properties" ma:root="true" ma:fieldsID="43ac5445a2e8009a63502f2becdd8e88" ns2:_="" ns3:_="">
    <xsd:import namespace="53164698-b3e5-48d7-a4e1-140e13708e96"/>
    <xsd:import namespace="0042fd8a-77f9-46dc-9f74-81e43bc75bc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164698-b3e5-48d7-a4e1-140e13708e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42fd8a-77f9-46dc-9f74-81e43bc75bc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EBD364-1522-4CC4-A373-45282B9D318C}">
  <ds:schemaRefs>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0042fd8a-77f9-46dc-9f74-81e43bc75bc8"/>
    <ds:schemaRef ds:uri="http://purl.org/dc/elements/1.1/"/>
    <ds:schemaRef ds:uri="53164698-b3e5-48d7-a4e1-140e13708e9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26ECE4A-65D5-4165-BA77-97EE00DB4381}">
  <ds:schemaRefs>
    <ds:schemaRef ds:uri="http://schemas.microsoft.com/sharepoint/v3/contenttype/forms"/>
  </ds:schemaRefs>
</ds:datastoreItem>
</file>

<file path=customXml/itemProps3.xml><?xml version="1.0" encoding="utf-8"?>
<ds:datastoreItem xmlns:ds="http://schemas.openxmlformats.org/officeDocument/2006/customXml" ds:itemID="{0AFAA8EE-F782-4EC5-99B2-C58F668B07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164698-b3e5-48d7-a4e1-140e13708e96"/>
    <ds:schemaRef ds:uri="0042fd8a-77f9-46dc-9f74-81e43bc75b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29839</TotalTime>
  <Words>1871</Words>
  <Application>Microsoft Macintosh PowerPoint</Application>
  <PresentationFormat>Widescreen</PresentationFormat>
  <Paragraphs>206</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Lato Regular</vt:lpstr>
      <vt:lpstr>Arial</vt:lpstr>
      <vt:lpstr>Calibri</vt:lpstr>
      <vt:lpstr>Cambria</vt:lpstr>
      <vt:lpstr>Wingdings</vt:lpstr>
      <vt:lpstr>Wingdings 3</vt:lpstr>
      <vt:lpstr>Ion Boardroom</vt:lpstr>
      <vt:lpstr>Process Assessment Report</vt:lpstr>
      <vt:lpstr>Executive Summary</vt:lpstr>
      <vt:lpstr>Program Review Process</vt:lpstr>
      <vt:lpstr>Software Assurance Maturity Model</vt:lpstr>
      <vt:lpstr>SAMM Framework</vt:lpstr>
      <vt:lpstr>Acme Non-Voting Current Status</vt:lpstr>
      <vt:lpstr>Acme Non-Voting Challenges</vt:lpstr>
      <vt:lpstr>Process Artifacts</vt:lpstr>
      <vt:lpstr>Current SAMM+ Results</vt:lpstr>
      <vt:lpstr>Recommendations Phase I</vt:lpstr>
      <vt:lpstr>Security Policy and Standards</vt:lpstr>
      <vt:lpstr>Application Risk Categorization</vt:lpstr>
      <vt:lpstr>Projected Score after Phase I</vt:lpstr>
      <vt:lpstr>Recommendations Phase II</vt:lpstr>
      <vt:lpstr>Projected Score after Phase II</vt:lpstr>
      <vt:lpstr>SAMM Phased Improvement Score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Brian Glas</dc:creator>
  <cp:keywords/>
  <dc:description/>
  <cp:lastModifiedBy>Jared Marcotte</cp:lastModifiedBy>
  <cp:revision>226</cp:revision>
  <cp:lastPrinted>2017-07-12T20:32:42Z</cp:lastPrinted>
  <dcterms:created xsi:type="dcterms:W3CDTF">2015-07-16T17:42:46Z</dcterms:created>
  <dcterms:modified xsi:type="dcterms:W3CDTF">2020-10-23T15:53:52Z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0x010100373AE5D275B184468178F4D9971BB694</vt:lpwstr>
  </property>
</Properties>
</file>